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8" r:id="rId2"/>
  </p:sldMasterIdLst>
  <p:notesMasterIdLst>
    <p:notesMasterId r:id="rId17"/>
  </p:notesMasterIdLst>
  <p:sldIdLst>
    <p:sldId id="365" r:id="rId3"/>
    <p:sldId id="258" r:id="rId4"/>
    <p:sldId id="366" r:id="rId5"/>
    <p:sldId id="265" r:id="rId6"/>
    <p:sldId id="377" r:id="rId7"/>
    <p:sldId id="367" r:id="rId8"/>
    <p:sldId id="368" r:id="rId9"/>
    <p:sldId id="371" r:id="rId10"/>
    <p:sldId id="305" r:id="rId11"/>
    <p:sldId id="372" r:id="rId12"/>
    <p:sldId id="373" r:id="rId13"/>
    <p:sldId id="374" r:id="rId14"/>
    <p:sldId id="376" r:id="rId15"/>
    <p:sldId id="363"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57">
          <p15:clr>
            <a:srgbClr val="A4A3A4"/>
          </p15:clr>
        </p15:guide>
        <p15:guide id="2" pos="4112">
          <p15:clr>
            <a:srgbClr val="A4A3A4"/>
          </p15:clr>
        </p15:guide>
        <p15:guide id="3" pos="415">
          <p15:clr>
            <a:srgbClr val="A4A3A4"/>
          </p15:clr>
        </p15:guide>
        <p15:guide id="4" pos="72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2F4"/>
    <a:srgbClr val="00B050"/>
    <a:srgbClr val="959391"/>
    <a:srgbClr val="433D3C"/>
    <a:srgbClr val="244C89"/>
    <a:srgbClr val="FFFFFF"/>
    <a:srgbClr val="4E81C0"/>
    <a:srgbClr val="313D51"/>
    <a:srgbClr val="C00000"/>
    <a:srgbClr val="0B2C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3" autoAdjust="0"/>
    <p:restoredTop sz="71692" autoAdjust="0"/>
  </p:normalViewPr>
  <p:slideViewPr>
    <p:cSldViewPr snapToGrid="0">
      <p:cViewPr varScale="1">
        <p:scale>
          <a:sx n="80" d="100"/>
          <a:sy n="80" d="100"/>
        </p:scale>
        <p:origin x="1232" y="64"/>
      </p:cViewPr>
      <p:guideLst>
        <p:guide orient="horz" pos="1457"/>
        <p:guide pos="4112"/>
        <p:guide pos="415"/>
        <p:guide pos="7219"/>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BFCE5E-9185-4A16-87F5-B56AF78F7CD9}"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CB665EA3-81AC-4AFC-8FA3-BB1002034C0C}">
      <dgm:prSet/>
      <dgm:spPr/>
      <dgm:t>
        <a:bodyPr/>
        <a:lstStyle/>
        <a:p>
          <a:r>
            <a:rPr lang="zh-CN" b="1" i="0" dirty="0"/>
            <a:t>对比方法</a:t>
          </a:r>
          <a:endParaRPr lang="zh-CN" dirty="0"/>
        </a:p>
      </dgm:t>
    </dgm:pt>
    <dgm:pt modelId="{FAC3409E-DB2C-43D3-A4FB-1417F40752A5}" type="parTrans" cxnId="{5D512F60-5F37-4E98-BD50-5BED52C7444C}">
      <dgm:prSet/>
      <dgm:spPr/>
      <dgm:t>
        <a:bodyPr/>
        <a:lstStyle/>
        <a:p>
          <a:endParaRPr lang="zh-CN" altLang="en-US"/>
        </a:p>
      </dgm:t>
    </dgm:pt>
    <dgm:pt modelId="{8FF18CF0-07BC-46A7-B9B5-E0D5BD673555}" type="sibTrans" cxnId="{5D512F60-5F37-4E98-BD50-5BED52C7444C}">
      <dgm:prSet/>
      <dgm:spPr/>
      <dgm:t>
        <a:bodyPr/>
        <a:lstStyle/>
        <a:p>
          <a:endParaRPr lang="zh-CN" altLang="en-US"/>
        </a:p>
      </dgm:t>
    </dgm:pt>
    <dgm:pt modelId="{F766FD68-AE31-466D-86FE-98BD7EE52EB2}">
      <dgm:prSet/>
      <dgm:spPr/>
      <dgm:t>
        <a:bodyPr/>
        <a:lstStyle/>
        <a:p>
          <a:r>
            <a:rPr lang="en-US" b="1" i="0"/>
            <a:t>RT-1</a:t>
          </a:r>
          <a:endParaRPr lang="zh-CN"/>
        </a:p>
      </dgm:t>
    </dgm:pt>
    <dgm:pt modelId="{A5A830BF-CF06-4633-AEC9-E728379D3D83}" type="parTrans" cxnId="{83AA4299-3336-4BCB-9A75-5F0E1DC5EC53}">
      <dgm:prSet/>
      <dgm:spPr/>
      <dgm:t>
        <a:bodyPr/>
        <a:lstStyle/>
        <a:p>
          <a:endParaRPr lang="zh-CN" altLang="en-US"/>
        </a:p>
      </dgm:t>
    </dgm:pt>
    <dgm:pt modelId="{6117426B-8A2F-4E6E-AD48-49BF49B4E483}" type="sibTrans" cxnId="{83AA4299-3336-4BCB-9A75-5F0E1DC5EC53}">
      <dgm:prSet/>
      <dgm:spPr/>
      <dgm:t>
        <a:bodyPr/>
        <a:lstStyle/>
        <a:p>
          <a:endParaRPr lang="zh-CN" altLang="en-US"/>
        </a:p>
      </dgm:t>
    </dgm:pt>
    <dgm:pt modelId="{DDB95465-98A3-4848-AB32-8AA043EF2007}">
      <dgm:prSet/>
      <dgm:spPr/>
      <dgm:t>
        <a:bodyPr/>
        <a:lstStyle/>
        <a:p>
          <a:r>
            <a:rPr lang="zh-CN" b="1" i="0"/>
            <a:t>扩散策略</a:t>
          </a:r>
          <a:endParaRPr lang="zh-CN"/>
        </a:p>
      </dgm:t>
    </dgm:pt>
    <dgm:pt modelId="{6517612B-C324-4892-9336-A7B2484E3959}" type="parTrans" cxnId="{AA498664-AAC0-471C-9CC4-C2192185FB49}">
      <dgm:prSet/>
      <dgm:spPr/>
      <dgm:t>
        <a:bodyPr/>
        <a:lstStyle/>
        <a:p>
          <a:endParaRPr lang="zh-CN" altLang="en-US"/>
        </a:p>
      </dgm:t>
    </dgm:pt>
    <dgm:pt modelId="{33664909-3A5C-4D20-8B4A-14AAAD8EE405}" type="sibTrans" cxnId="{AA498664-AAC0-471C-9CC4-C2192185FB49}">
      <dgm:prSet/>
      <dgm:spPr/>
      <dgm:t>
        <a:bodyPr/>
        <a:lstStyle/>
        <a:p>
          <a:endParaRPr lang="zh-CN" altLang="en-US"/>
        </a:p>
      </dgm:t>
    </dgm:pt>
    <dgm:pt modelId="{81C7D0E4-9908-4073-8C8D-87ADBDB300C0}">
      <dgm:prSet/>
      <dgm:spPr/>
      <dgm:t>
        <a:bodyPr/>
        <a:lstStyle/>
        <a:p>
          <a:r>
            <a:rPr lang="en-US" b="1" i="0"/>
            <a:t>Robo-Flamingo</a:t>
          </a:r>
          <a:endParaRPr lang="zh-CN"/>
        </a:p>
      </dgm:t>
    </dgm:pt>
    <dgm:pt modelId="{DBAE16DF-1BAF-460D-9572-16F1C4EAF233}" type="parTrans" cxnId="{54B49F22-93D4-459A-B792-F47FEA85C1E2}">
      <dgm:prSet/>
      <dgm:spPr/>
      <dgm:t>
        <a:bodyPr/>
        <a:lstStyle/>
        <a:p>
          <a:endParaRPr lang="zh-CN" altLang="en-US"/>
        </a:p>
      </dgm:t>
    </dgm:pt>
    <dgm:pt modelId="{5DA49D1C-7263-44EF-BFEC-9A72E7F2FD52}" type="sibTrans" cxnId="{54B49F22-93D4-459A-B792-F47FEA85C1E2}">
      <dgm:prSet/>
      <dgm:spPr/>
      <dgm:t>
        <a:bodyPr/>
        <a:lstStyle/>
        <a:p>
          <a:endParaRPr lang="zh-CN" altLang="en-US"/>
        </a:p>
      </dgm:t>
    </dgm:pt>
    <dgm:pt modelId="{39638B4B-DE0B-4778-A15F-303940429FAF}">
      <dgm:prSet/>
      <dgm:spPr/>
      <dgm:t>
        <a:bodyPr/>
        <a:lstStyle/>
        <a:p>
          <a:r>
            <a:rPr lang="en-US" b="1" i="0" dirty="0"/>
            <a:t>Uni-Pi</a:t>
          </a:r>
          <a:endParaRPr lang="zh-CN" dirty="0"/>
        </a:p>
      </dgm:t>
    </dgm:pt>
    <dgm:pt modelId="{476CFF17-37BF-4713-8E3E-77A311FA2EBB}" type="parTrans" cxnId="{FDA18331-6F6A-4B27-AEF1-7EB6F3D4D760}">
      <dgm:prSet/>
      <dgm:spPr/>
      <dgm:t>
        <a:bodyPr/>
        <a:lstStyle/>
        <a:p>
          <a:endParaRPr lang="zh-CN" altLang="en-US"/>
        </a:p>
      </dgm:t>
    </dgm:pt>
    <dgm:pt modelId="{4F2C2328-DB61-4BBD-9E7D-952453E60114}" type="sibTrans" cxnId="{FDA18331-6F6A-4B27-AEF1-7EB6F3D4D760}">
      <dgm:prSet/>
      <dgm:spPr/>
      <dgm:t>
        <a:bodyPr/>
        <a:lstStyle/>
        <a:p>
          <a:endParaRPr lang="zh-CN" altLang="en-US"/>
        </a:p>
      </dgm:t>
    </dgm:pt>
    <dgm:pt modelId="{921E704E-0C65-4401-B6F5-1CFABB8DDC4E}">
      <dgm:prSet/>
      <dgm:spPr/>
      <dgm:t>
        <a:bodyPr/>
        <a:lstStyle/>
        <a:p>
          <a:r>
            <a:rPr lang="en-US" b="1" i="0"/>
            <a:t>MDT</a:t>
          </a:r>
          <a:endParaRPr lang="zh-CN"/>
        </a:p>
      </dgm:t>
    </dgm:pt>
    <dgm:pt modelId="{BC93E4B5-DC86-4887-91B5-87604C73656D}" type="parTrans" cxnId="{49D75FEB-67D8-4A87-ACE4-032741872268}">
      <dgm:prSet/>
      <dgm:spPr/>
      <dgm:t>
        <a:bodyPr/>
        <a:lstStyle/>
        <a:p>
          <a:endParaRPr lang="zh-CN" altLang="en-US"/>
        </a:p>
      </dgm:t>
    </dgm:pt>
    <dgm:pt modelId="{81528F42-8DBC-4BD1-B321-E0177533C158}" type="sibTrans" cxnId="{49D75FEB-67D8-4A87-ACE4-032741872268}">
      <dgm:prSet/>
      <dgm:spPr/>
      <dgm:t>
        <a:bodyPr/>
        <a:lstStyle/>
        <a:p>
          <a:endParaRPr lang="zh-CN" altLang="en-US"/>
        </a:p>
      </dgm:t>
    </dgm:pt>
    <dgm:pt modelId="{7CC7BE18-196A-4885-A4E6-FC7ECB6D3A9E}">
      <dgm:prSet/>
      <dgm:spPr/>
      <dgm:t>
        <a:bodyPr/>
        <a:lstStyle/>
        <a:p>
          <a:r>
            <a:rPr lang="en-US" b="1" i="0"/>
            <a:t>Susie</a:t>
          </a:r>
          <a:endParaRPr lang="zh-CN"/>
        </a:p>
      </dgm:t>
    </dgm:pt>
    <dgm:pt modelId="{641AF132-3E1C-4479-A5E2-2F7A1D9A0A7C}" type="parTrans" cxnId="{148E4EEC-D1EB-45D8-B29F-F9D1C367A0E5}">
      <dgm:prSet/>
      <dgm:spPr/>
      <dgm:t>
        <a:bodyPr/>
        <a:lstStyle/>
        <a:p>
          <a:endParaRPr lang="zh-CN" altLang="en-US"/>
        </a:p>
      </dgm:t>
    </dgm:pt>
    <dgm:pt modelId="{CB6C1550-057D-4AB7-A70A-39DD6F067130}" type="sibTrans" cxnId="{148E4EEC-D1EB-45D8-B29F-F9D1C367A0E5}">
      <dgm:prSet/>
      <dgm:spPr/>
      <dgm:t>
        <a:bodyPr/>
        <a:lstStyle/>
        <a:p>
          <a:endParaRPr lang="zh-CN" altLang="en-US"/>
        </a:p>
      </dgm:t>
    </dgm:pt>
    <dgm:pt modelId="{B15067CA-A5E2-4A06-89DB-D8A9A0ABFBCD}">
      <dgm:prSet/>
      <dgm:spPr/>
      <dgm:t>
        <a:bodyPr/>
        <a:lstStyle/>
        <a:p>
          <a:r>
            <a:rPr lang="en-US" b="1" i="0"/>
            <a:t>GR-1</a:t>
          </a:r>
          <a:endParaRPr lang="zh-CN"/>
        </a:p>
      </dgm:t>
    </dgm:pt>
    <dgm:pt modelId="{331607A7-944A-4185-B28F-2C00754E1FD2}" type="parTrans" cxnId="{8C364DF9-E692-44EF-ACDD-68F92C2EBAE6}">
      <dgm:prSet/>
      <dgm:spPr/>
      <dgm:t>
        <a:bodyPr/>
        <a:lstStyle/>
        <a:p>
          <a:endParaRPr lang="zh-CN" altLang="en-US"/>
        </a:p>
      </dgm:t>
    </dgm:pt>
    <dgm:pt modelId="{05257A27-C100-4366-9E62-F7721762639F}" type="sibTrans" cxnId="{8C364DF9-E692-44EF-ACDD-68F92C2EBAE6}">
      <dgm:prSet/>
      <dgm:spPr/>
      <dgm:t>
        <a:bodyPr/>
        <a:lstStyle/>
        <a:p>
          <a:endParaRPr lang="zh-CN" altLang="en-US"/>
        </a:p>
      </dgm:t>
    </dgm:pt>
    <dgm:pt modelId="{9FA71BCE-A99C-4CF6-98BD-407F9B12EB77}">
      <dgm:prSet/>
      <dgm:spPr/>
      <dgm:t>
        <a:bodyPr/>
        <a:lstStyle/>
        <a:p>
          <a:r>
            <a:rPr lang="en-US" b="1" i="0"/>
            <a:t>Robo-Uniview</a:t>
          </a:r>
          <a:endParaRPr lang="zh-CN"/>
        </a:p>
      </dgm:t>
    </dgm:pt>
    <dgm:pt modelId="{1774C6B0-C254-4ED6-AA71-3E5B04839A00}" type="parTrans" cxnId="{AE96494A-39A4-4AB8-BEDE-BB7256CCE650}">
      <dgm:prSet/>
      <dgm:spPr/>
      <dgm:t>
        <a:bodyPr/>
        <a:lstStyle/>
        <a:p>
          <a:endParaRPr lang="zh-CN" altLang="en-US"/>
        </a:p>
      </dgm:t>
    </dgm:pt>
    <dgm:pt modelId="{C871514F-DD78-4FD0-9624-E5AE439E09F7}" type="sibTrans" cxnId="{AE96494A-39A4-4AB8-BEDE-BB7256CCE650}">
      <dgm:prSet/>
      <dgm:spPr/>
      <dgm:t>
        <a:bodyPr/>
        <a:lstStyle/>
        <a:p>
          <a:endParaRPr lang="zh-CN" altLang="en-US"/>
        </a:p>
      </dgm:t>
    </dgm:pt>
    <dgm:pt modelId="{2B687BB5-5ACD-4E1B-8BBE-353AF75584F2}">
      <dgm:prSet/>
      <dgm:spPr/>
      <dgm:t>
        <a:bodyPr/>
        <a:lstStyle/>
        <a:p>
          <a:r>
            <a:rPr lang="en-US" b="1" i="0"/>
            <a:t>Vidman</a:t>
          </a:r>
          <a:endParaRPr lang="zh-CN"/>
        </a:p>
      </dgm:t>
    </dgm:pt>
    <dgm:pt modelId="{607EE42E-D999-4582-8118-4DB99CAFFC67}" type="parTrans" cxnId="{879A7CB6-B808-4A43-BE5E-F401A0815D73}">
      <dgm:prSet/>
      <dgm:spPr/>
      <dgm:t>
        <a:bodyPr/>
        <a:lstStyle/>
        <a:p>
          <a:endParaRPr lang="zh-CN" altLang="en-US"/>
        </a:p>
      </dgm:t>
    </dgm:pt>
    <dgm:pt modelId="{65E258AB-6E24-4128-AB7B-9196ACF7EC03}" type="sibTrans" cxnId="{879A7CB6-B808-4A43-BE5E-F401A0815D73}">
      <dgm:prSet/>
      <dgm:spPr/>
      <dgm:t>
        <a:bodyPr/>
        <a:lstStyle/>
        <a:p>
          <a:endParaRPr lang="zh-CN" altLang="en-US"/>
        </a:p>
      </dgm:t>
    </dgm:pt>
    <dgm:pt modelId="{E3F1BD8C-F960-4CF7-9DCF-07206811CE93}" type="pres">
      <dgm:prSet presAssocID="{6ABFCE5E-9185-4A16-87F5-B56AF78F7CD9}" presName="Name0" presStyleCnt="0">
        <dgm:presLayoutVars>
          <dgm:dir/>
          <dgm:animLvl val="lvl"/>
          <dgm:resizeHandles val="exact"/>
        </dgm:presLayoutVars>
      </dgm:prSet>
      <dgm:spPr/>
    </dgm:pt>
    <dgm:pt modelId="{751BB2C7-959E-4C44-A230-57EE7BA7A3AF}" type="pres">
      <dgm:prSet presAssocID="{CB665EA3-81AC-4AFC-8FA3-BB1002034C0C}" presName="composite" presStyleCnt="0"/>
      <dgm:spPr/>
    </dgm:pt>
    <dgm:pt modelId="{8D541058-6412-402C-B7BB-A56123B51C03}" type="pres">
      <dgm:prSet presAssocID="{CB665EA3-81AC-4AFC-8FA3-BB1002034C0C}" presName="parTx" presStyleLbl="alignNode1" presStyleIdx="0" presStyleCnt="1">
        <dgm:presLayoutVars>
          <dgm:chMax val="0"/>
          <dgm:chPref val="0"/>
          <dgm:bulletEnabled val="1"/>
        </dgm:presLayoutVars>
      </dgm:prSet>
      <dgm:spPr/>
    </dgm:pt>
    <dgm:pt modelId="{42032939-9E21-4173-8C44-350A7A8A19F8}" type="pres">
      <dgm:prSet presAssocID="{CB665EA3-81AC-4AFC-8FA3-BB1002034C0C}" presName="desTx" presStyleLbl="alignAccFollowNode1" presStyleIdx="0" presStyleCnt="1">
        <dgm:presLayoutVars>
          <dgm:bulletEnabled val="1"/>
        </dgm:presLayoutVars>
      </dgm:prSet>
      <dgm:spPr/>
    </dgm:pt>
  </dgm:ptLst>
  <dgm:cxnLst>
    <dgm:cxn modelId="{52514F04-1C32-47DF-BBEC-4936A156356B}" type="presOf" srcId="{B15067CA-A5E2-4A06-89DB-D8A9A0ABFBCD}" destId="{42032939-9E21-4173-8C44-350A7A8A19F8}" srcOrd="0" destOrd="6" presId="urn:microsoft.com/office/officeart/2005/8/layout/hList1"/>
    <dgm:cxn modelId="{0891770E-D523-4D50-823C-2A8675462C95}" type="presOf" srcId="{9FA71BCE-A99C-4CF6-98BD-407F9B12EB77}" destId="{42032939-9E21-4173-8C44-350A7A8A19F8}" srcOrd="0" destOrd="7" presId="urn:microsoft.com/office/officeart/2005/8/layout/hList1"/>
    <dgm:cxn modelId="{4E30A411-F3BE-47A4-B3F4-52D4310055AF}" type="presOf" srcId="{DDB95465-98A3-4848-AB32-8AA043EF2007}" destId="{42032939-9E21-4173-8C44-350A7A8A19F8}" srcOrd="0" destOrd="1" presId="urn:microsoft.com/office/officeart/2005/8/layout/hList1"/>
    <dgm:cxn modelId="{54B49F22-93D4-459A-B792-F47FEA85C1E2}" srcId="{CB665EA3-81AC-4AFC-8FA3-BB1002034C0C}" destId="{81C7D0E4-9908-4073-8C8D-87ADBDB300C0}" srcOrd="2" destOrd="0" parTransId="{DBAE16DF-1BAF-460D-9572-16F1C4EAF233}" sibTransId="{5DA49D1C-7263-44EF-BFEC-9A72E7F2FD52}"/>
    <dgm:cxn modelId="{FDA18331-6F6A-4B27-AEF1-7EB6F3D4D760}" srcId="{CB665EA3-81AC-4AFC-8FA3-BB1002034C0C}" destId="{39638B4B-DE0B-4778-A15F-303940429FAF}" srcOrd="3" destOrd="0" parTransId="{476CFF17-37BF-4713-8E3E-77A311FA2EBB}" sibTransId="{4F2C2328-DB61-4BBD-9E7D-952453E60114}"/>
    <dgm:cxn modelId="{14A0995C-37EB-47B6-9E0F-25BC35F80EA6}" type="presOf" srcId="{6ABFCE5E-9185-4A16-87F5-B56AF78F7CD9}" destId="{E3F1BD8C-F960-4CF7-9DCF-07206811CE93}" srcOrd="0" destOrd="0" presId="urn:microsoft.com/office/officeart/2005/8/layout/hList1"/>
    <dgm:cxn modelId="{5E97015F-55FF-47D9-B058-F6A79987C3E0}" type="presOf" srcId="{F766FD68-AE31-466D-86FE-98BD7EE52EB2}" destId="{42032939-9E21-4173-8C44-350A7A8A19F8}" srcOrd="0" destOrd="0" presId="urn:microsoft.com/office/officeart/2005/8/layout/hList1"/>
    <dgm:cxn modelId="{5D512F60-5F37-4E98-BD50-5BED52C7444C}" srcId="{6ABFCE5E-9185-4A16-87F5-B56AF78F7CD9}" destId="{CB665EA3-81AC-4AFC-8FA3-BB1002034C0C}" srcOrd="0" destOrd="0" parTransId="{FAC3409E-DB2C-43D3-A4FB-1417F40752A5}" sibTransId="{8FF18CF0-07BC-46A7-B9B5-E0D5BD673555}"/>
    <dgm:cxn modelId="{AA498664-AAC0-471C-9CC4-C2192185FB49}" srcId="{CB665EA3-81AC-4AFC-8FA3-BB1002034C0C}" destId="{DDB95465-98A3-4848-AB32-8AA043EF2007}" srcOrd="1" destOrd="0" parTransId="{6517612B-C324-4892-9336-A7B2484E3959}" sibTransId="{33664909-3A5C-4D20-8B4A-14AAAD8EE405}"/>
    <dgm:cxn modelId="{AE96494A-39A4-4AB8-BEDE-BB7256CCE650}" srcId="{CB665EA3-81AC-4AFC-8FA3-BB1002034C0C}" destId="{9FA71BCE-A99C-4CF6-98BD-407F9B12EB77}" srcOrd="7" destOrd="0" parTransId="{1774C6B0-C254-4ED6-AA71-3E5B04839A00}" sibTransId="{C871514F-DD78-4FD0-9624-E5AE439E09F7}"/>
    <dgm:cxn modelId="{F8E90388-F5A6-47FF-BDDF-6BC878A14F97}" type="presOf" srcId="{2B687BB5-5ACD-4E1B-8BBE-353AF75584F2}" destId="{42032939-9E21-4173-8C44-350A7A8A19F8}" srcOrd="0" destOrd="8" presId="urn:microsoft.com/office/officeart/2005/8/layout/hList1"/>
    <dgm:cxn modelId="{D06DB398-29A7-4601-B5CC-125DE31103F7}" type="presOf" srcId="{CB665EA3-81AC-4AFC-8FA3-BB1002034C0C}" destId="{8D541058-6412-402C-B7BB-A56123B51C03}" srcOrd="0" destOrd="0" presId="urn:microsoft.com/office/officeart/2005/8/layout/hList1"/>
    <dgm:cxn modelId="{83AA4299-3336-4BCB-9A75-5F0E1DC5EC53}" srcId="{CB665EA3-81AC-4AFC-8FA3-BB1002034C0C}" destId="{F766FD68-AE31-466D-86FE-98BD7EE52EB2}" srcOrd="0" destOrd="0" parTransId="{A5A830BF-CF06-4633-AEC9-E728379D3D83}" sibTransId="{6117426B-8A2F-4E6E-AD48-49BF49B4E483}"/>
    <dgm:cxn modelId="{879A7CB6-B808-4A43-BE5E-F401A0815D73}" srcId="{CB665EA3-81AC-4AFC-8FA3-BB1002034C0C}" destId="{2B687BB5-5ACD-4E1B-8BBE-353AF75584F2}" srcOrd="8" destOrd="0" parTransId="{607EE42E-D999-4582-8118-4DB99CAFFC67}" sibTransId="{65E258AB-6E24-4128-AB7B-9196ACF7EC03}"/>
    <dgm:cxn modelId="{047DD3C9-7FD3-43B8-83DE-100B2E35AE8C}" type="presOf" srcId="{921E704E-0C65-4401-B6F5-1CFABB8DDC4E}" destId="{42032939-9E21-4173-8C44-350A7A8A19F8}" srcOrd="0" destOrd="4" presId="urn:microsoft.com/office/officeart/2005/8/layout/hList1"/>
    <dgm:cxn modelId="{7088F7DC-914A-431B-AF53-CD40956E756F}" type="presOf" srcId="{39638B4B-DE0B-4778-A15F-303940429FAF}" destId="{42032939-9E21-4173-8C44-350A7A8A19F8}" srcOrd="0" destOrd="3" presId="urn:microsoft.com/office/officeart/2005/8/layout/hList1"/>
    <dgm:cxn modelId="{111024E3-F0DB-4AF9-A55D-80783179B473}" type="presOf" srcId="{7CC7BE18-196A-4885-A4E6-FC7ECB6D3A9E}" destId="{42032939-9E21-4173-8C44-350A7A8A19F8}" srcOrd="0" destOrd="5" presId="urn:microsoft.com/office/officeart/2005/8/layout/hList1"/>
    <dgm:cxn modelId="{49D75FEB-67D8-4A87-ACE4-032741872268}" srcId="{CB665EA3-81AC-4AFC-8FA3-BB1002034C0C}" destId="{921E704E-0C65-4401-B6F5-1CFABB8DDC4E}" srcOrd="4" destOrd="0" parTransId="{BC93E4B5-DC86-4887-91B5-87604C73656D}" sibTransId="{81528F42-8DBC-4BD1-B321-E0177533C158}"/>
    <dgm:cxn modelId="{148E4EEC-D1EB-45D8-B29F-F9D1C367A0E5}" srcId="{CB665EA3-81AC-4AFC-8FA3-BB1002034C0C}" destId="{7CC7BE18-196A-4885-A4E6-FC7ECB6D3A9E}" srcOrd="5" destOrd="0" parTransId="{641AF132-3E1C-4479-A5E2-2F7A1D9A0A7C}" sibTransId="{CB6C1550-057D-4AB7-A70A-39DD6F067130}"/>
    <dgm:cxn modelId="{98FFF2F3-B3D7-4405-A288-7441427E9B01}" type="presOf" srcId="{81C7D0E4-9908-4073-8C8D-87ADBDB300C0}" destId="{42032939-9E21-4173-8C44-350A7A8A19F8}" srcOrd="0" destOrd="2" presId="urn:microsoft.com/office/officeart/2005/8/layout/hList1"/>
    <dgm:cxn modelId="{8C364DF9-E692-44EF-ACDD-68F92C2EBAE6}" srcId="{CB665EA3-81AC-4AFC-8FA3-BB1002034C0C}" destId="{B15067CA-A5E2-4A06-89DB-D8A9A0ABFBCD}" srcOrd="6" destOrd="0" parTransId="{331607A7-944A-4185-B28F-2C00754E1FD2}" sibTransId="{05257A27-C100-4366-9E62-F7721762639F}"/>
    <dgm:cxn modelId="{69AF4D2A-1CF7-4E66-B64F-E20DA711E2D0}" type="presParOf" srcId="{E3F1BD8C-F960-4CF7-9DCF-07206811CE93}" destId="{751BB2C7-959E-4C44-A230-57EE7BA7A3AF}" srcOrd="0" destOrd="0" presId="urn:microsoft.com/office/officeart/2005/8/layout/hList1"/>
    <dgm:cxn modelId="{57500920-B4A4-4065-8334-CF49603A038A}" type="presParOf" srcId="{751BB2C7-959E-4C44-A230-57EE7BA7A3AF}" destId="{8D541058-6412-402C-B7BB-A56123B51C03}" srcOrd="0" destOrd="0" presId="urn:microsoft.com/office/officeart/2005/8/layout/hList1"/>
    <dgm:cxn modelId="{C679E872-0EE8-431E-B1FD-02D23F5EDC8E}" type="presParOf" srcId="{751BB2C7-959E-4C44-A230-57EE7BA7A3AF}" destId="{42032939-9E21-4173-8C44-350A7A8A19F8}"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41058-6412-402C-B7BB-A56123B51C03}">
      <dsp:nvSpPr>
        <dsp:cNvPr id="0" name=""/>
        <dsp:cNvSpPr/>
      </dsp:nvSpPr>
      <dsp:spPr>
        <a:xfrm>
          <a:off x="0" y="57248"/>
          <a:ext cx="2720053"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sz="1400" b="1" i="0" kern="1200" dirty="0"/>
            <a:t>对比方法</a:t>
          </a:r>
          <a:endParaRPr lang="zh-CN" sz="1400" kern="1200" dirty="0"/>
        </a:p>
      </dsp:txBody>
      <dsp:txXfrm>
        <a:off x="0" y="57248"/>
        <a:ext cx="2720053" cy="403200"/>
      </dsp:txXfrm>
    </dsp:sp>
    <dsp:sp modelId="{42032939-9E21-4173-8C44-350A7A8A19F8}">
      <dsp:nvSpPr>
        <dsp:cNvPr id="0" name=""/>
        <dsp:cNvSpPr/>
      </dsp:nvSpPr>
      <dsp:spPr>
        <a:xfrm>
          <a:off x="0" y="460448"/>
          <a:ext cx="2720053" cy="30743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i="0" kern="1200"/>
            <a:t>RT-1</a:t>
          </a:r>
          <a:endParaRPr lang="zh-CN" sz="1400" kern="1200"/>
        </a:p>
        <a:p>
          <a:pPr marL="114300" lvl="1" indent="-114300" algn="l" defTabSz="622300">
            <a:lnSpc>
              <a:spcPct val="90000"/>
            </a:lnSpc>
            <a:spcBef>
              <a:spcPct val="0"/>
            </a:spcBef>
            <a:spcAft>
              <a:spcPct val="15000"/>
            </a:spcAft>
            <a:buChar char="•"/>
          </a:pPr>
          <a:r>
            <a:rPr lang="zh-CN" sz="1400" b="1" i="0" kern="1200"/>
            <a:t>扩散策略</a:t>
          </a:r>
          <a:endParaRPr lang="zh-CN" sz="1400" kern="1200"/>
        </a:p>
        <a:p>
          <a:pPr marL="114300" lvl="1" indent="-114300" algn="l" defTabSz="622300">
            <a:lnSpc>
              <a:spcPct val="90000"/>
            </a:lnSpc>
            <a:spcBef>
              <a:spcPct val="0"/>
            </a:spcBef>
            <a:spcAft>
              <a:spcPct val="15000"/>
            </a:spcAft>
            <a:buChar char="•"/>
          </a:pPr>
          <a:r>
            <a:rPr lang="en-US" sz="1400" b="1" i="0" kern="1200"/>
            <a:t>Robo-Flamingo</a:t>
          </a:r>
          <a:endParaRPr lang="zh-CN" sz="1400" kern="1200"/>
        </a:p>
        <a:p>
          <a:pPr marL="114300" lvl="1" indent="-114300" algn="l" defTabSz="622300">
            <a:lnSpc>
              <a:spcPct val="90000"/>
            </a:lnSpc>
            <a:spcBef>
              <a:spcPct val="0"/>
            </a:spcBef>
            <a:spcAft>
              <a:spcPct val="15000"/>
            </a:spcAft>
            <a:buChar char="•"/>
          </a:pPr>
          <a:r>
            <a:rPr lang="en-US" sz="1400" b="1" i="0" kern="1200" dirty="0"/>
            <a:t>Uni-Pi</a:t>
          </a:r>
          <a:endParaRPr lang="zh-CN" sz="1400" kern="1200" dirty="0"/>
        </a:p>
        <a:p>
          <a:pPr marL="114300" lvl="1" indent="-114300" algn="l" defTabSz="622300">
            <a:lnSpc>
              <a:spcPct val="90000"/>
            </a:lnSpc>
            <a:spcBef>
              <a:spcPct val="0"/>
            </a:spcBef>
            <a:spcAft>
              <a:spcPct val="15000"/>
            </a:spcAft>
            <a:buChar char="•"/>
          </a:pPr>
          <a:r>
            <a:rPr lang="en-US" sz="1400" b="1" i="0" kern="1200"/>
            <a:t>MDT</a:t>
          </a:r>
          <a:endParaRPr lang="zh-CN" sz="1400" kern="1200"/>
        </a:p>
        <a:p>
          <a:pPr marL="114300" lvl="1" indent="-114300" algn="l" defTabSz="622300">
            <a:lnSpc>
              <a:spcPct val="90000"/>
            </a:lnSpc>
            <a:spcBef>
              <a:spcPct val="0"/>
            </a:spcBef>
            <a:spcAft>
              <a:spcPct val="15000"/>
            </a:spcAft>
            <a:buChar char="•"/>
          </a:pPr>
          <a:r>
            <a:rPr lang="en-US" sz="1400" b="1" i="0" kern="1200"/>
            <a:t>Susie</a:t>
          </a:r>
          <a:endParaRPr lang="zh-CN" sz="1400" kern="1200"/>
        </a:p>
        <a:p>
          <a:pPr marL="114300" lvl="1" indent="-114300" algn="l" defTabSz="622300">
            <a:lnSpc>
              <a:spcPct val="90000"/>
            </a:lnSpc>
            <a:spcBef>
              <a:spcPct val="0"/>
            </a:spcBef>
            <a:spcAft>
              <a:spcPct val="15000"/>
            </a:spcAft>
            <a:buChar char="•"/>
          </a:pPr>
          <a:r>
            <a:rPr lang="en-US" sz="1400" b="1" i="0" kern="1200"/>
            <a:t>GR-1</a:t>
          </a:r>
          <a:endParaRPr lang="zh-CN" sz="1400" kern="1200"/>
        </a:p>
        <a:p>
          <a:pPr marL="114300" lvl="1" indent="-114300" algn="l" defTabSz="622300">
            <a:lnSpc>
              <a:spcPct val="90000"/>
            </a:lnSpc>
            <a:spcBef>
              <a:spcPct val="0"/>
            </a:spcBef>
            <a:spcAft>
              <a:spcPct val="15000"/>
            </a:spcAft>
            <a:buChar char="•"/>
          </a:pPr>
          <a:r>
            <a:rPr lang="en-US" sz="1400" b="1" i="0" kern="1200"/>
            <a:t>Robo-Uniview</a:t>
          </a:r>
          <a:endParaRPr lang="zh-CN" sz="1400" kern="1200"/>
        </a:p>
        <a:p>
          <a:pPr marL="114300" lvl="1" indent="-114300" algn="l" defTabSz="622300">
            <a:lnSpc>
              <a:spcPct val="90000"/>
            </a:lnSpc>
            <a:spcBef>
              <a:spcPct val="0"/>
            </a:spcBef>
            <a:spcAft>
              <a:spcPct val="15000"/>
            </a:spcAft>
            <a:buChar char="•"/>
          </a:pPr>
          <a:r>
            <a:rPr lang="en-US" sz="1400" b="1" i="0" kern="1200"/>
            <a:t>Vidman</a:t>
          </a:r>
          <a:endParaRPr lang="zh-CN" sz="1400" kern="1200"/>
        </a:p>
      </dsp:txBody>
      <dsp:txXfrm>
        <a:off x="0" y="460448"/>
        <a:ext cx="2720053" cy="30743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2025/5/19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effectLst/>
                <a:latin typeface="Inter"/>
              </a:rPr>
              <a:t>单图像重建流程：</a:t>
            </a:r>
            <a:r>
              <a:rPr lang="zh-CN" altLang="en-US" b="0" i="0" dirty="0">
                <a:solidFill>
                  <a:srgbClr val="000000"/>
                </a:solidFill>
                <a:effectLst/>
                <a:latin typeface="Inter"/>
              </a:rPr>
              <a:t>输入鸟的照片，旁边是带语义标记的图。 输入通过变形与重建网络处理，利用纹理流和变形操作，将输入图像迭代优化，</a:t>
            </a:r>
            <a:r>
              <a:rPr lang="en-US" altLang="zh-CN" b="0" i="0" dirty="0">
                <a:solidFill>
                  <a:srgbClr val="000000"/>
                </a:solidFill>
                <a:effectLst/>
                <a:latin typeface="Inter"/>
              </a:rPr>
              <a:t>N</a:t>
            </a:r>
            <a:r>
              <a:rPr lang="zh-CN" altLang="en-US" b="0" i="0" dirty="0">
                <a:solidFill>
                  <a:srgbClr val="000000"/>
                </a:solidFill>
                <a:effectLst/>
                <a:latin typeface="Inter"/>
              </a:rPr>
              <a:t>次生成优化的模型。结合模型纹理产生</a:t>
            </a:r>
            <a:r>
              <a:rPr lang="en-US" altLang="zh-CN" b="0" i="0" dirty="0">
                <a:solidFill>
                  <a:srgbClr val="000000"/>
                </a:solidFill>
                <a:effectLst/>
                <a:latin typeface="Inter"/>
              </a:rPr>
              <a:t>3D</a:t>
            </a:r>
            <a:r>
              <a:rPr lang="zh-CN" altLang="en-US" b="0" i="0" dirty="0">
                <a:solidFill>
                  <a:srgbClr val="000000"/>
                </a:solidFill>
                <a:effectLst/>
                <a:latin typeface="Inter"/>
              </a:rPr>
              <a:t>模型，再利用 “</a:t>
            </a:r>
            <a:r>
              <a:rPr lang="en-US" altLang="zh-CN" b="0" i="0" dirty="0">
                <a:solidFill>
                  <a:srgbClr val="000000"/>
                </a:solidFill>
                <a:effectLst/>
                <a:latin typeface="Inter"/>
              </a:rPr>
              <a:t>differentiable renderer”</a:t>
            </a:r>
            <a:r>
              <a:rPr lang="zh-CN" altLang="en-US" b="0" i="0" dirty="0">
                <a:solidFill>
                  <a:srgbClr val="000000"/>
                </a:solidFill>
                <a:effectLst/>
                <a:latin typeface="Inter"/>
              </a:rPr>
              <a:t>（可微渲染器）与原本的</a:t>
            </a:r>
            <a:r>
              <a:rPr lang="zh-CN" altLang="en-US" b="0" i="0" dirty="0">
                <a:solidFill>
                  <a:srgbClr val="2C2C36"/>
                </a:solidFill>
                <a:effectLst/>
                <a:latin typeface="-apple-system"/>
              </a:rPr>
              <a:t>相机参数（</a:t>
            </a:r>
            <a:r>
              <a:rPr lang="en-US" altLang="zh-CN" b="0" i="0" dirty="0">
                <a:solidFill>
                  <a:srgbClr val="2C2C36"/>
                </a:solidFill>
                <a:effectLst/>
                <a:latin typeface="-apple-system"/>
              </a:rPr>
              <a:t>camera</a:t>
            </a:r>
            <a:r>
              <a:rPr lang="zh-CN" altLang="en-US" b="0" i="0" dirty="0">
                <a:solidFill>
                  <a:srgbClr val="2C2C36"/>
                </a:solidFill>
                <a:effectLst/>
                <a:latin typeface="-apple-system"/>
              </a:rPr>
              <a:t>）</a:t>
            </a:r>
            <a:r>
              <a:rPr lang="zh-CN" altLang="en-US" b="0" i="0" dirty="0">
                <a:solidFill>
                  <a:srgbClr val="000000"/>
                </a:solidFill>
                <a:effectLst/>
                <a:latin typeface="Inter"/>
              </a:rPr>
              <a:t>将 </a:t>
            </a:r>
            <a:r>
              <a:rPr lang="en-US" altLang="zh-CN" b="0" i="0" dirty="0">
                <a:solidFill>
                  <a:srgbClr val="000000"/>
                </a:solidFill>
                <a:effectLst/>
                <a:latin typeface="Inter"/>
              </a:rPr>
              <a:t>3D </a:t>
            </a:r>
            <a:r>
              <a:rPr lang="zh-CN" altLang="en-US" b="0" i="0" dirty="0">
                <a:solidFill>
                  <a:srgbClr val="000000"/>
                </a:solidFill>
                <a:effectLst/>
                <a:latin typeface="Inter"/>
              </a:rPr>
              <a:t>模型渲染为 </a:t>
            </a:r>
            <a:r>
              <a:rPr lang="en-US" altLang="zh-CN" b="0" i="0" dirty="0">
                <a:solidFill>
                  <a:srgbClr val="000000"/>
                </a:solidFill>
                <a:effectLst/>
                <a:latin typeface="Inter"/>
              </a:rPr>
              <a:t>2D </a:t>
            </a:r>
            <a:r>
              <a:rPr lang="zh-CN" altLang="en-US" b="0" i="0" dirty="0">
                <a:solidFill>
                  <a:srgbClr val="000000"/>
                </a:solidFill>
                <a:effectLst/>
                <a:latin typeface="Inter"/>
              </a:rPr>
              <a:t>图像。 “</a:t>
            </a:r>
            <a:r>
              <a:rPr lang="en-US" altLang="zh-CN" b="0" i="0" dirty="0">
                <a:solidFill>
                  <a:srgbClr val="000000"/>
                </a:solidFill>
                <a:effectLst/>
                <a:latin typeface="Inter"/>
              </a:rPr>
              <a:t>semantic consistency”</a:t>
            </a:r>
            <a:r>
              <a:rPr lang="zh-CN" altLang="en-US" b="0" i="0" dirty="0">
                <a:solidFill>
                  <a:srgbClr val="000000"/>
                </a:solidFill>
                <a:effectLst/>
                <a:latin typeface="Inter"/>
              </a:rPr>
              <a:t>（语义一致性）模块对比渲染结果与输入图像，确保重建的语义准确性。</a:t>
            </a:r>
            <a:endParaRPr lang="en-US" altLang="zh-CN" b="0" i="0" dirty="0">
              <a:solidFill>
                <a:srgbClr val="000000"/>
              </a:solidFill>
              <a:effectLst/>
              <a:latin typeface="Inter"/>
            </a:endParaRPr>
          </a:p>
          <a:p>
            <a:pPr algn="l">
              <a:buFont typeface="+mj-lt"/>
              <a:buAutoNum type="arabicPeriod"/>
            </a:pPr>
            <a:endParaRPr lang="en-US" altLang="zh-CN" b="0" i="0" dirty="0">
              <a:solidFill>
                <a:srgbClr val="000000"/>
              </a:solidFill>
              <a:effectLst/>
              <a:latin typeface="Inter"/>
            </a:endParaRPr>
          </a:p>
          <a:p>
            <a:pPr algn="l">
              <a:buFont typeface="+mj-lt"/>
              <a:buAutoNum type="arabicPeriod"/>
            </a:pPr>
            <a:endParaRPr lang="en-US" altLang="zh-CN" b="0" i="0" dirty="0">
              <a:solidFill>
                <a:srgbClr val="000000"/>
              </a:solidFill>
              <a:effectLst/>
              <a:latin typeface="Inter"/>
            </a:endParaRPr>
          </a:p>
          <a:p>
            <a:pPr algn="l">
              <a:buFont typeface="+mj-lt"/>
              <a:buAutoNum type="arabicPeriod"/>
            </a:pPr>
            <a:endParaRPr lang="en-US" altLang="zh-CN" b="0" i="0" dirty="0">
              <a:solidFill>
                <a:srgbClr val="000000"/>
              </a:solidFill>
              <a:effectLst/>
              <a:latin typeface="Inter"/>
            </a:endParaRPr>
          </a:p>
          <a:p>
            <a:pPr algn="l" fontAlgn="base"/>
            <a:r>
              <a:rPr lang="en-US" altLang="zh-CN" b="0" i="0" dirty="0">
                <a:solidFill>
                  <a:srgbClr val="000000"/>
                </a:solidFill>
                <a:effectLst/>
                <a:latin typeface="Inter"/>
              </a:rPr>
              <a:t>2.</a:t>
            </a:r>
            <a:r>
              <a:rPr lang="zh-CN" altLang="en-US" b="0" i="0" dirty="0">
                <a:solidFill>
                  <a:srgbClr val="000000"/>
                </a:solidFill>
                <a:effectLst/>
                <a:latin typeface="Inter"/>
              </a:rPr>
              <a:t>对比学习模型：</a:t>
            </a:r>
            <a:r>
              <a:rPr lang="zh-CN" altLang="en-US" b="0" i="0" dirty="0">
                <a:effectLst/>
                <a:latin typeface="PingFang SC"/>
              </a:rPr>
              <a:t>：</a:t>
            </a:r>
            <a:endParaRPr lang="en-US" altLang="zh-CN" b="0" i="0" dirty="0">
              <a:effectLst/>
              <a:latin typeface="PingFang SC"/>
            </a:endParaRPr>
          </a:p>
          <a:p>
            <a:pPr algn="l" fontAlgn="base">
              <a:buFont typeface="Arial" panose="020B0604020202020204" pitchFamily="34" charset="0"/>
              <a:buNone/>
            </a:pPr>
            <a:r>
              <a:rPr lang="en-US" altLang="zh-CN" b="1" i="0" dirty="0">
                <a:effectLst/>
                <a:latin typeface="inherit"/>
              </a:rPr>
              <a:t>Masked image</a:t>
            </a:r>
            <a:r>
              <a:rPr lang="zh-CN" altLang="en-US" b="1" i="0" dirty="0">
                <a:effectLst/>
                <a:latin typeface="inherit"/>
              </a:rPr>
              <a:t>（掩码图像）​</a:t>
            </a:r>
            <a:r>
              <a:rPr lang="zh-CN" altLang="en-US" b="0" i="0" dirty="0">
                <a:effectLst/>
                <a:latin typeface="inherit"/>
              </a:rPr>
              <a:t>​通过随机遮蔽图像区域（</a:t>
            </a:r>
            <a:r>
              <a:rPr lang="en-US" altLang="zh-CN" b="0" i="0" dirty="0">
                <a:effectLst/>
                <a:latin typeface="inherit"/>
              </a:rPr>
              <a:t>masking</a:t>
            </a:r>
            <a:r>
              <a:rPr lang="zh-CN" altLang="en-US" b="0" i="0" dirty="0">
                <a:effectLst/>
                <a:latin typeface="inherit"/>
              </a:rPr>
              <a:t>）生成不完整输入，迫使模型学习上下文推理能力。</a:t>
            </a:r>
            <a:br>
              <a:rPr lang="zh-CN" altLang="en-US" b="0" i="0" dirty="0">
                <a:effectLst/>
                <a:latin typeface="inherit"/>
              </a:rPr>
            </a:br>
            <a:r>
              <a:rPr lang="zh-CN" altLang="en-US" b="0" i="0" dirty="0">
                <a:effectLst/>
                <a:latin typeface="inherit"/>
              </a:rPr>
              <a:t>​</a:t>
            </a:r>
            <a:r>
              <a:rPr lang="zh-CN" altLang="en-US" b="1" i="0" dirty="0">
                <a:effectLst/>
                <a:latin typeface="inherit"/>
              </a:rPr>
              <a:t>​</a:t>
            </a:r>
            <a:r>
              <a:rPr lang="en-US" altLang="zh-CN" b="1" i="0" dirty="0">
                <a:effectLst/>
                <a:latin typeface="inherit"/>
              </a:rPr>
              <a:t>Pixel-Shifted View</a:t>
            </a:r>
            <a:r>
              <a:rPr lang="zh-CN" altLang="en-US" b="1" i="0" dirty="0">
                <a:effectLst/>
                <a:latin typeface="inherit"/>
              </a:rPr>
              <a:t>（像素偏移视图）​</a:t>
            </a:r>
            <a:r>
              <a:rPr lang="zh-CN" altLang="en-US" b="0" i="0" dirty="0">
                <a:effectLst/>
                <a:latin typeface="inherit"/>
              </a:rPr>
              <a:t>​对原始图像进行几何变换（如平移</a:t>
            </a:r>
            <a:r>
              <a:rPr lang="en-US" altLang="zh-CN" b="0" i="0" dirty="0">
                <a:effectLst/>
                <a:latin typeface="inherit"/>
              </a:rPr>
              <a:t>/</a:t>
            </a:r>
            <a:r>
              <a:rPr lang="zh-CN" altLang="en-US" b="0" i="0" dirty="0">
                <a:effectLst/>
                <a:latin typeface="inherit"/>
              </a:rPr>
              <a:t>旋转），生成语义一致但特征分布变化的增强样本。​</a:t>
            </a:r>
            <a:r>
              <a:rPr lang="zh-CN" altLang="en-US" b="1" i="0" dirty="0">
                <a:effectLst/>
                <a:latin typeface="inherit"/>
              </a:rPr>
              <a:t>​</a:t>
            </a:r>
            <a:endParaRPr lang="en-US" altLang="zh-CN" b="1" i="0" dirty="0">
              <a:effectLst/>
              <a:latin typeface="inherit"/>
            </a:endParaRPr>
          </a:p>
          <a:p>
            <a:pPr algn="l" fontAlgn="base">
              <a:buFont typeface="Arial" panose="020B0604020202020204" pitchFamily="34" charset="0"/>
              <a:buNone/>
            </a:pPr>
            <a:br>
              <a:rPr lang="en-US" altLang="zh-CN" b="1" i="0" dirty="0">
                <a:effectLst/>
                <a:latin typeface="inherit"/>
              </a:rPr>
            </a:br>
            <a:r>
              <a:rPr lang="en-US" altLang="zh-CN" b="1" i="0" dirty="0">
                <a:effectLst/>
                <a:latin typeface="inherit"/>
              </a:rPr>
              <a:t>Online Encoder</a:t>
            </a:r>
            <a:r>
              <a:rPr lang="zh-CN" altLang="en-US" b="1" i="0" dirty="0">
                <a:effectLst/>
                <a:latin typeface="inherit"/>
              </a:rPr>
              <a:t>（在线编码器）​</a:t>
            </a:r>
            <a:r>
              <a:rPr lang="zh-CN" altLang="en-US" b="0" i="0" dirty="0">
                <a:effectLst/>
                <a:latin typeface="inherit"/>
              </a:rPr>
              <a:t>​</a:t>
            </a:r>
            <a:r>
              <a:rPr lang="zh-CN" altLang="en-US" b="0" i="1" dirty="0">
                <a:effectLst/>
                <a:latin typeface="inherit"/>
              </a:rPr>
              <a:t>橙色</a:t>
            </a:r>
            <a:r>
              <a:rPr lang="zh-CN" altLang="en-US" b="0" i="0" dirty="0">
                <a:effectLst/>
                <a:latin typeface="inherit"/>
              </a:rPr>
              <a:t>，采用动态更新的卷积神经网络（</a:t>
            </a:r>
            <a:r>
              <a:rPr lang="en-US" altLang="zh-CN" b="0" i="0" dirty="0">
                <a:effectLst/>
                <a:latin typeface="inherit"/>
              </a:rPr>
              <a:t>CNN</a:t>
            </a:r>
            <a:r>
              <a:rPr lang="zh-CN" altLang="en-US" b="0" i="0" dirty="0">
                <a:effectLst/>
                <a:latin typeface="inherit"/>
              </a:rPr>
              <a:t>）或</a:t>
            </a:r>
            <a:r>
              <a:rPr lang="en-US" altLang="zh-CN" b="0" i="0" dirty="0">
                <a:effectLst/>
                <a:latin typeface="inherit"/>
              </a:rPr>
              <a:t>Vision Transformer</a:t>
            </a:r>
            <a:r>
              <a:rPr lang="zh-CN" altLang="en-US" b="0" i="0" dirty="0">
                <a:effectLst/>
                <a:latin typeface="inherit"/>
              </a:rPr>
              <a:t>（</a:t>
            </a:r>
            <a:r>
              <a:rPr lang="en-US" altLang="zh-CN" b="0" i="0" dirty="0" err="1">
                <a:effectLst/>
                <a:latin typeface="inherit"/>
              </a:rPr>
              <a:t>ViT</a:t>
            </a:r>
            <a:r>
              <a:rPr lang="zh-CN" altLang="en-US" b="0" i="0" dirty="0">
                <a:effectLst/>
                <a:latin typeface="inherit"/>
              </a:rPr>
              <a:t>），从掩码图像提取潜在特征。</a:t>
            </a:r>
            <a:r>
              <a:rPr lang="zh-CN" altLang="en-US" b="0" i="1" dirty="0">
                <a:effectLst/>
                <a:latin typeface="inherit"/>
              </a:rPr>
              <a:t>参数通过梯度反传实时更新</a:t>
            </a:r>
            <a:br>
              <a:rPr lang="zh-CN" altLang="en-US" b="0" i="0" dirty="0">
                <a:effectLst/>
                <a:latin typeface="inherit"/>
              </a:rPr>
            </a:br>
            <a:r>
              <a:rPr lang="zh-CN" altLang="en-US" b="0" i="0" dirty="0">
                <a:effectLst/>
                <a:latin typeface="inherit"/>
              </a:rPr>
              <a:t>​</a:t>
            </a:r>
            <a:r>
              <a:rPr lang="zh-CN" altLang="en-US" b="1" i="0" dirty="0">
                <a:effectLst/>
                <a:latin typeface="inherit"/>
              </a:rPr>
              <a:t>​</a:t>
            </a:r>
            <a:r>
              <a:rPr lang="en-US" altLang="zh-CN" b="1" i="0" dirty="0">
                <a:effectLst/>
                <a:latin typeface="inherit"/>
              </a:rPr>
              <a:t>Target Encoder</a:t>
            </a:r>
            <a:r>
              <a:rPr lang="zh-CN" altLang="en-US" b="1" i="0" dirty="0">
                <a:effectLst/>
                <a:latin typeface="inherit"/>
              </a:rPr>
              <a:t>（目标编码器）​</a:t>
            </a:r>
            <a:r>
              <a:rPr lang="zh-CN" altLang="en-US" b="0" i="0" dirty="0">
                <a:effectLst/>
                <a:latin typeface="inherit"/>
              </a:rPr>
              <a:t>​</a:t>
            </a:r>
            <a:r>
              <a:rPr lang="zh-CN" altLang="en-US" b="0" i="1" dirty="0">
                <a:effectLst/>
                <a:latin typeface="inherit"/>
              </a:rPr>
              <a:t>绿色</a:t>
            </a:r>
            <a:r>
              <a:rPr lang="zh-CN" altLang="en-US" b="0" i="0" dirty="0">
                <a:effectLst/>
                <a:latin typeface="inherit"/>
              </a:rPr>
              <a:t>，结构通常与</a:t>
            </a:r>
            <a:r>
              <a:rPr lang="en-US" altLang="zh-CN" b="0" i="0" dirty="0">
                <a:effectLst/>
                <a:latin typeface="inherit"/>
              </a:rPr>
              <a:t>Online Encoder</a:t>
            </a:r>
            <a:r>
              <a:rPr lang="zh-CN" altLang="en-US" b="0" i="0" dirty="0">
                <a:effectLst/>
                <a:latin typeface="inherit"/>
              </a:rPr>
              <a:t>对称，但参数更新采用动量更新机制（</a:t>
            </a:r>
            <a:r>
              <a:rPr lang="en-US" altLang="zh-CN" b="0" i="0" dirty="0">
                <a:effectLst/>
                <a:latin typeface="inherit"/>
              </a:rPr>
              <a:t>EMA</a:t>
            </a:r>
            <a:r>
              <a:rPr lang="zh-CN" altLang="en-US" b="0" i="0" dirty="0">
                <a:effectLst/>
                <a:latin typeface="inherit"/>
              </a:rPr>
              <a:t>）。</a:t>
            </a:r>
            <a:endParaRPr lang="en-US" altLang="zh-CN" b="0" i="0" dirty="0">
              <a:effectLst/>
              <a:latin typeface="inherit"/>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zh-CN" altLang="en-US" sz="1200" b="1" i="0" kern="1200" dirty="0">
                <a:solidFill>
                  <a:schemeClr val="tx1"/>
                </a:solidFill>
                <a:effectLst/>
                <a:latin typeface="inherit"/>
                <a:ea typeface="+mn-ea"/>
                <a:cs typeface="+mn-cs"/>
              </a:rPr>
              <a:t>解码：</a:t>
            </a:r>
            <a:endParaRPr lang="en-US" altLang="zh-CN" sz="1200" b="1" i="0" kern="1200" dirty="0">
              <a:solidFill>
                <a:schemeClr val="tx1"/>
              </a:solidFill>
              <a:effectLst/>
              <a:latin typeface="inheri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zh-CN" altLang="en-US" b="0" i="0" dirty="0">
                <a:effectLst/>
                <a:latin typeface="inherit"/>
              </a:rPr>
              <a:t>​</a:t>
            </a:r>
            <a:r>
              <a:rPr lang="zh-CN" altLang="en-US" b="1" i="0" dirty="0">
                <a:effectLst/>
                <a:latin typeface="inherit"/>
              </a:rPr>
              <a:t>​</a:t>
            </a:r>
            <a:r>
              <a:rPr lang="en-US" altLang="zh-CN" b="1" i="0" dirty="0">
                <a:effectLst/>
                <a:latin typeface="inherit"/>
              </a:rPr>
              <a:t>Pixel Decoder</a:t>
            </a:r>
            <a:r>
              <a:rPr lang="zh-CN" altLang="en-US" b="1" i="0" dirty="0">
                <a:effectLst/>
                <a:latin typeface="inherit"/>
              </a:rPr>
              <a:t>（像素解码器）​</a:t>
            </a:r>
            <a:r>
              <a:rPr lang="zh-CN" altLang="en-US" b="0" i="0" dirty="0">
                <a:effectLst/>
                <a:latin typeface="inherit"/>
              </a:rPr>
              <a:t>​</a:t>
            </a:r>
            <a:br>
              <a:rPr lang="zh-CN" altLang="en-US" b="0" i="0" dirty="0">
                <a:effectLst/>
                <a:latin typeface="inherit"/>
              </a:rPr>
            </a:br>
            <a:r>
              <a:rPr lang="zh-CN" altLang="en-US" b="0" i="0" dirty="0">
                <a:effectLst/>
                <a:latin typeface="inherit"/>
              </a:rPr>
              <a:t>将</a:t>
            </a:r>
            <a:r>
              <a:rPr lang="en-US" altLang="zh-CN" b="0" i="0" dirty="0">
                <a:effectLst/>
                <a:latin typeface="inherit"/>
              </a:rPr>
              <a:t>Online Encoder</a:t>
            </a:r>
            <a:r>
              <a:rPr lang="zh-CN" altLang="en-US" b="0" i="0" dirty="0">
                <a:effectLst/>
                <a:latin typeface="inherit"/>
              </a:rPr>
              <a:t>的潜在特征重构为像素空间，计算​</a:t>
            </a:r>
            <a:r>
              <a:rPr lang="zh-CN" altLang="en-US" b="1" i="0" dirty="0">
                <a:effectLst/>
                <a:latin typeface="inherit"/>
              </a:rPr>
              <a:t>​</a:t>
            </a:r>
            <a:r>
              <a:rPr lang="en-US" altLang="zh-CN" b="1" i="0" dirty="0">
                <a:effectLst/>
                <a:latin typeface="inherit"/>
              </a:rPr>
              <a:t>Reconstruction Loss</a:t>
            </a:r>
            <a:r>
              <a:rPr lang="zh-CN" altLang="en-US" b="1" i="0" dirty="0">
                <a:effectLst/>
                <a:latin typeface="inherit"/>
              </a:rPr>
              <a:t>（重建损失）​</a:t>
            </a:r>
            <a:r>
              <a:rPr lang="zh-CN" altLang="en-US" b="0" i="0" dirty="0">
                <a:effectLst/>
                <a:latin typeface="inherit"/>
              </a:rPr>
              <a:t>​。</a:t>
            </a:r>
            <a:endParaRPr lang="en-US" altLang="zh-CN" b="0" i="0" dirty="0">
              <a:effectLst/>
              <a:latin typeface="inherit"/>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zh-CN" altLang="en-US" b="0" i="0" dirty="0">
                <a:effectLst/>
                <a:latin typeface="inherit"/>
              </a:rPr>
              <a:t>​</a:t>
            </a:r>
            <a:r>
              <a:rPr lang="zh-CN" altLang="en-US" b="1" i="0" dirty="0">
                <a:effectLst/>
                <a:latin typeface="inherit"/>
              </a:rPr>
              <a:t>​</a:t>
            </a:r>
            <a:r>
              <a:rPr lang="en-US" altLang="zh-CN" b="1" i="0" dirty="0">
                <a:effectLst/>
                <a:latin typeface="inherit"/>
              </a:rPr>
              <a:t>Feature Decoder</a:t>
            </a:r>
            <a:r>
              <a:rPr lang="zh-CN" altLang="en-US" b="1" i="0" dirty="0">
                <a:effectLst/>
                <a:latin typeface="inherit"/>
              </a:rPr>
              <a:t>（特征解码器）​</a:t>
            </a:r>
            <a:r>
              <a:rPr lang="zh-CN" altLang="en-US" b="0" i="0" dirty="0">
                <a:effectLst/>
                <a:latin typeface="inherit"/>
              </a:rPr>
              <a:t>​</a:t>
            </a:r>
            <a:br>
              <a:rPr lang="zh-CN" altLang="en-US" b="0" i="0" dirty="0">
                <a:effectLst/>
                <a:latin typeface="inherit"/>
              </a:rPr>
            </a:br>
            <a:r>
              <a:rPr lang="zh-CN" altLang="en-US" b="0" i="0" dirty="0">
                <a:effectLst/>
                <a:latin typeface="inherit"/>
              </a:rPr>
              <a:t>对齐</a:t>
            </a:r>
            <a:r>
              <a:rPr lang="en-US" altLang="zh-CN" b="0" i="0" dirty="0">
                <a:effectLst/>
                <a:latin typeface="inherit"/>
              </a:rPr>
              <a:t>Online Encoder</a:t>
            </a:r>
            <a:r>
              <a:rPr lang="zh-CN" altLang="en-US" b="0" i="0" dirty="0">
                <a:effectLst/>
                <a:latin typeface="inherit"/>
              </a:rPr>
              <a:t>与</a:t>
            </a:r>
            <a:r>
              <a:rPr lang="en-US" altLang="zh-CN" b="0" i="0" dirty="0">
                <a:effectLst/>
                <a:latin typeface="inherit"/>
              </a:rPr>
              <a:t>Target Encoder</a:t>
            </a:r>
            <a:r>
              <a:rPr lang="zh-CN" altLang="en-US" b="0" i="0" dirty="0">
                <a:effectLst/>
                <a:latin typeface="inherit"/>
              </a:rPr>
              <a:t>的深层语义特征，优化特征空间一致性。​</a:t>
            </a:r>
            <a:r>
              <a:rPr lang="zh-CN" altLang="en-US" b="1" i="0" dirty="0">
                <a:effectLst/>
                <a:latin typeface="inherit"/>
              </a:rPr>
              <a:t>​</a:t>
            </a:r>
            <a:endParaRPr lang="en-US" altLang="zh-CN" b="1" i="0" dirty="0">
              <a:effectLst/>
              <a:latin typeface="inherit"/>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zh-CN" altLang="en-US" b="1" i="0" dirty="0">
                <a:effectLst/>
                <a:latin typeface="inherit"/>
              </a:rPr>
              <a:t>​</a:t>
            </a:r>
            <a:r>
              <a:rPr lang="zh-CN" altLang="en-US" b="0" i="0" dirty="0">
                <a:effectLst/>
                <a:latin typeface="inherit"/>
              </a:rPr>
              <a:t>​</a:t>
            </a:r>
            <a:br>
              <a:rPr lang="zh-CN" altLang="en-US" b="0" i="0" dirty="0">
                <a:effectLst/>
                <a:latin typeface="inherit"/>
              </a:rPr>
            </a:br>
            <a:endParaRPr lang="zh-CN" altLang="en-US" b="0" i="0" dirty="0">
              <a:effectLst/>
              <a:latin typeface="inherit"/>
            </a:endParaRPr>
          </a:p>
          <a:p>
            <a:pPr algn="l">
              <a:buFont typeface="+mj-lt"/>
              <a:buNone/>
            </a:pPr>
            <a:endParaRPr lang="en-US" altLang="zh-CN" b="0" i="0" dirty="0">
              <a:solidFill>
                <a:srgbClr val="000000"/>
              </a:solidFill>
              <a:effectLst/>
              <a:latin typeface="Inter"/>
            </a:endParaRPr>
          </a:p>
          <a:p>
            <a:pPr algn="l">
              <a:buFont typeface="+mj-lt"/>
              <a:buAutoNum type="arabicPeriod"/>
            </a:pPr>
            <a:endParaRPr lang="zh-CN" altLang="en-US" b="0" i="0" dirty="0">
              <a:solidFill>
                <a:srgbClr val="000000"/>
              </a:solidFill>
              <a:effectLst/>
              <a:latin typeface="Inter"/>
            </a:endParaRPr>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224956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555569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114700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受 </a:t>
            </a:r>
            <a:r>
              <a:rPr lang="en-US" altLang="zh-CN" b="0" i="0" dirty="0">
                <a:effectLst/>
                <a:latin typeface="Inter"/>
              </a:rPr>
              <a:t>TVP </a:t>
            </a:r>
            <a:r>
              <a:rPr lang="zh-CN" altLang="en-US" b="0" i="0" dirty="0">
                <a:effectLst/>
                <a:latin typeface="Inter"/>
              </a:rPr>
              <a:t>模型强大预测能力的启发，我们假设它们内在地包含有价值的物理动力学知识，并能为具身智能体生成更有效的视觉表征。</a:t>
            </a:r>
            <a:endParaRPr lang="en-US" altLang="zh-CN" b="0" i="0" dirty="0">
              <a:effectLst/>
              <a:latin typeface="Inter"/>
            </a:endParaRPr>
          </a:p>
          <a:p>
            <a:r>
              <a:rPr lang="zh-CN" altLang="en-US" b="0" i="0" dirty="0">
                <a:effectLst/>
                <a:latin typeface="Inter"/>
              </a:rPr>
              <a:t>相比之下，以往的视觉编码器不会明确捕捉未来表征。基于这一区别，我们将视频扩散模型中的这些潜在变量称为 </a:t>
            </a:r>
            <a:r>
              <a:rPr lang="en-US" altLang="zh-CN" b="0" i="0" dirty="0">
                <a:effectLst/>
                <a:latin typeface="Inter"/>
              </a:rPr>
              <a:t>"</a:t>
            </a:r>
            <a:r>
              <a:rPr lang="zh-CN" altLang="en-US" b="0" i="0" dirty="0">
                <a:effectLst/>
                <a:latin typeface="Inter"/>
              </a:rPr>
              <a:t>预测性视觉表征</a:t>
            </a:r>
            <a:r>
              <a:rPr lang="en-US" altLang="zh-CN" b="0" i="0" dirty="0">
                <a:effectLst/>
                <a:latin typeface="Inter"/>
              </a:rPr>
              <a:t>"</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3</a:t>
            </a:fld>
            <a:endParaRPr lang="zh-CN" altLang="en-US"/>
          </a:p>
        </p:txBody>
      </p:sp>
    </p:spTree>
    <p:extLst>
      <p:ext uri="{BB962C8B-B14F-4D97-AF65-F5344CB8AC3E}">
        <p14:creationId xmlns:p14="http://schemas.microsoft.com/office/powerpoint/2010/main" val="2446124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Inter"/>
              </a:rPr>
              <a:t>核心观点是：下游策略可以通过跟踪预测性表征中的机器人运动来学习逆动力学模型。只要视频模型能够准确预测各种任务的未来场景，策略就可以生成适当的动作。通过这种方式，</a:t>
            </a:r>
            <a:br>
              <a:rPr lang="zh-CN" altLang="en-US" dirty="0"/>
            </a:br>
            <a:r>
              <a:rPr lang="zh-CN" altLang="en-US" b="0" i="0" dirty="0">
                <a:effectLst/>
                <a:latin typeface="Inter"/>
              </a:rPr>
              <a:t>提出视频预测策略（</a:t>
            </a:r>
            <a:r>
              <a:rPr lang="en-US" altLang="zh-CN" b="0" i="0" dirty="0">
                <a:effectLst/>
                <a:latin typeface="Inter"/>
              </a:rPr>
              <a:t>VPP</a:t>
            </a:r>
            <a:r>
              <a:rPr lang="zh-CN" altLang="en-US" b="0" i="0" dirty="0">
                <a:effectLst/>
                <a:latin typeface="Inter"/>
              </a:rPr>
              <a:t>），该策略采用两阶段学习过程：</a:t>
            </a:r>
            <a:endParaRPr lang="en-US" altLang="zh-CN" b="0" i="0" dirty="0">
              <a:effectLst/>
              <a:latin typeface="Inter"/>
            </a:endParaRPr>
          </a:p>
          <a:p>
            <a:pPr algn="l"/>
            <a:r>
              <a:rPr lang="zh-CN" altLang="en-US" b="0" i="0" dirty="0">
                <a:effectLst/>
                <a:latin typeface="Inter"/>
              </a:rPr>
              <a:t>首先，使用互联网人类和机器人操作数据将通用视频扩散模型微调为文本引导的视频预测（</a:t>
            </a:r>
            <a:r>
              <a:rPr lang="en-US" altLang="zh-CN" b="0" i="0" dirty="0">
                <a:effectLst/>
                <a:latin typeface="Inter"/>
              </a:rPr>
              <a:t>TVP</a:t>
            </a:r>
            <a:r>
              <a:rPr lang="zh-CN" altLang="en-US" b="0" i="0" dirty="0">
                <a:effectLst/>
                <a:latin typeface="Inter"/>
              </a:rPr>
              <a:t>）模型。这一步旨在开发一个可控的视频生成模型。</a:t>
            </a:r>
            <a:endParaRPr lang="en-US" altLang="zh-CN" b="0" i="0" dirty="0">
              <a:effectLst/>
              <a:latin typeface="Inter"/>
            </a:endParaRPr>
          </a:p>
          <a:p>
            <a:pPr algn="l"/>
            <a:r>
              <a:rPr lang="zh-CN" altLang="en-US" b="0" i="0" dirty="0">
                <a:effectLst/>
                <a:latin typeface="Inter"/>
              </a:rPr>
              <a:t>在第二阶段，基于 </a:t>
            </a:r>
            <a:r>
              <a:rPr lang="en-US" altLang="zh-CN" b="0" i="0" dirty="0">
                <a:effectLst/>
                <a:latin typeface="Inter"/>
              </a:rPr>
              <a:t>TVP </a:t>
            </a:r>
            <a:r>
              <a:rPr lang="zh-CN" altLang="en-US" b="0" i="0" dirty="0">
                <a:effectLst/>
                <a:latin typeface="Inter"/>
              </a:rPr>
              <a:t>模型的预测性表征学习逆动力学模型。由于我们直接使用内部表征，避免了以往工作中所需的多步去噪步骤，</a:t>
            </a:r>
            <a:r>
              <a:rPr lang="en-US" altLang="zh-CN" b="0" i="0" dirty="0">
                <a:effectLst/>
                <a:latin typeface="Inter"/>
              </a:rPr>
              <a:t>VPP </a:t>
            </a:r>
            <a:r>
              <a:rPr lang="zh-CN" altLang="en-US" b="0" i="0" dirty="0">
                <a:effectLst/>
                <a:latin typeface="Inter"/>
              </a:rPr>
              <a:t>能够以高频闭环方式运行。</a:t>
            </a:r>
            <a:endParaRPr lang="en-US" altLang="zh-CN" b="0" i="0" dirty="0">
              <a:effectLst/>
              <a:latin typeface="Inter"/>
            </a:endParaRPr>
          </a:p>
          <a:p>
            <a:pPr algn="l"/>
            <a:r>
              <a:rPr lang="zh-CN" altLang="en-US" b="0" i="0" dirty="0">
                <a:effectLst/>
                <a:latin typeface="Inter"/>
              </a:rPr>
              <a:t>可视化了视频扩散模型（</a:t>
            </a:r>
            <a:r>
              <a:rPr lang="en-US" altLang="zh-CN" b="0" i="0" dirty="0">
                <a:effectLst/>
                <a:latin typeface="Inter"/>
              </a:rPr>
              <a:t>VDM</a:t>
            </a:r>
            <a:r>
              <a:rPr lang="zh-CN" altLang="en-US" b="0" i="0" dirty="0">
                <a:effectLst/>
                <a:latin typeface="Inter"/>
              </a:rPr>
              <a:t>）内部的表征，并确认它们有效捕捉了未来演化的关键信息。</a:t>
            </a:r>
          </a:p>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自监督学习技术，如对比学习、基于蒸馏的学习和重建学习。这些 </a:t>
            </a:r>
            <a:r>
              <a:rPr lang="en-US" altLang="zh-CN" b="0" i="0" dirty="0">
                <a:effectLst/>
                <a:latin typeface="Inter"/>
              </a:rPr>
              <a:t>SSL </a:t>
            </a:r>
            <a:r>
              <a:rPr lang="zh-CN" altLang="en-US" b="0" i="0" dirty="0">
                <a:effectLst/>
                <a:latin typeface="Inter"/>
              </a:rPr>
              <a:t>技术使视觉编码器能够为具身 </a:t>
            </a:r>
            <a:r>
              <a:rPr lang="en-US" altLang="zh-CN" b="0" i="0" dirty="0">
                <a:effectLst/>
                <a:latin typeface="Inter"/>
              </a:rPr>
              <a:t>AI </a:t>
            </a:r>
            <a:r>
              <a:rPr lang="zh-CN" altLang="en-US" b="0" i="0" dirty="0">
                <a:effectLst/>
                <a:latin typeface="Inter"/>
              </a:rPr>
              <a:t>任务生成有效的表征，既能捕捉高层语义信息，也能捕捉低层空间信息。然而，所学的视觉编码器主要从当前观测中提取相关信息，而不显式预测未来状态。相比之下，本文的视频预测策略利用视频预测模型中的预测性表征，显式封装当前帧和预测的未来帧。</a:t>
            </a:r>
            <a:endParaRPr lang="en-US" altLang="zh-CN" b="0" i="0" dirty="0">
              <a:effectLst/>
              <a:latin typeface="Inter"/>
            </a:endParaRPr>
          </a:p>
          <a:p>
            <a:endParaRPr lang="en-US" altLang="zh-CN" b="0" i="0" dirty="0">
              <a:effectLst/>
              <a:latin typeface="Inter"/>
            </a:endParaRPr>
          </a:p>
          <a:p>
            <a:pPr algn="l"/>
            <a:r>
              <a:rPr lang="zh-CN" altLang="en-US" b="0" i="0" dirty="0">
                <a:effectLst/>
                <a:latin typeface="Inter"/>
              </a:rPr>
              <a:t>现有研究也探索了利用未来预测来增强策略学习。例如将控制策略建立在 </a:t>
            </a:r>
            <a:r>
              <a:rPr lang="en-US" altLang="zh-CN" b="0" i="0" dirty="0">
                <a:effectLst/>
                <a:latin typeface="Inter"/>
              </a:rPr>
              <a:t>InstructPix2Pix</a:t>
            </a:r>
            <a:r>
              <a:rPr lang="zh-CN" altLang="en-US" b="0" i="0" dirty="0">
                <a:effectLst/>
                <a:latin typeface="Inter"/>
              </a:rPr>
              <a:t>生成的预测未来关键帧之上，而 </a:t>
            </a:r>
            <a:r>
              <a:rPr lang="en-US" altLang="zh-CN" b="0" i="0" dirty="0" err="1">
                <a:effectLst/>
                <a:latin typeface="Inter"/>
              </a:rPr>
              <a:t>UniPi</a:t>
            </a:r>
            <a:r>
              <a:rPr lang="zh-CN" altLang="en-US" b="0" i="0" dirty="0">
                <a:effectLst/>
                <a:latin typeface="Inter"/>
              </a:rPr>
              <a:t>则学习两个生成帧之间的逆动力学。这些方法依赖单一的未来预测步骤来确定动作，可能无法准确捕捉物理动力学的复杂性。</a:t>
            </a:r>
            <a:endParaRPr lang="en-US" altLang="zh-CN" b="0" i="0" dirty="0">
              <a:effectLst/>
              <a:latin typeface="Inter"/>
            </a:endParaRPr>
          </a:p>
          <a:p>
            <a:pPr algn="l"/>
            <a:endParaRPr lang="en-US" altLang="zh-CN" b="0" i="0" dirty="0">
              <a:effectLst/>
              <a:latin typeface="Inter"/>
            </a:endParaRPr>
          </a:p>
          <a:p>
            <a:pPr algn="l"/>
            <a:r>
              <a:rPr lang="zh-CN" altLang="en-US" b="0" i="0" dirty="0">
                <a:effectLst/>
                <a:latin typeface="Inter"/>
              </a:rPr>
              <a:t>研究表明，图像扩散模型也可作为有效的视觉编码器，生成可线性分离的有意义视觉表征，适用于判别任务和语义分割。还有研究指出，图像扩散模型内部的表征对具身任务具有通用性。本研究结果表明，视频扩散模型（</a:t>
            </a:r>
            <a:r>
              <a:rPr lang="en-US" altLang="zh-CN" b="0" i="0" dirty="0">
                <a:effectLst/>
                <a:latin typeface="Inter"/>
              </a:rPr>
              <a:t>VDMs</a:t>
            </a:r>
            <a:r>
              <a:rPr lang="zh-CN" altLang="en-US" b="0" i="0" dirty="0">
                <a:effectLst/>
                <a:latin typeface="Inter"/>
              </a:rPr>
              <a:t>）内部的表征具有独特的预测属性，使其特别适用于序列具身控制任务。</a:t>
            </a:r>
          </a:p>
          <a:p>
            <a:pPr algn="l"/>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4251437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Inter"/>
              </a:rPr>
              <a:t>过交叉注意力层将 </a:t>
            </a:r>
            <a:r>
              <a:rPr lang="en-US" altLang="zh-CN" b="0" i="0" dirty="0">
                <a:effectLst/>
                <a:latin typeface="Inter"/>
              </a:rPr>
              <a:t>CLIP</a:t>
            </a:r>
            <a:r>
              <a:rPr lang="zh-CN" altLang="en-US" b="0" i="0" dirty="0">
                <a:effectLst/>
                <a:latin typeface="Inter"/>
              </a:rPr>
              <a:t>（</a:t>
            </a:r>
            <a:r>
              <a:rPr lang="zh-CN" altLang="en-US" b="1" i="0" dirty="0">
                <a:solidFill>
                  <a:srgbClr val="222226"/>
                </a:solidFill>
                <a:effectLst/>
                <a:latin typeface="PingFang SC"/>
              </a:rPr>
              <a:t>图文多模态模型</a:t>
            </a:r>
            <a:r>
              <a:rPr lang="zh-CN" altLang="en-US" b="0" i="0" dirty="0">
                <a:effectLst/>
                <a:latin typeface="Inter"/>
              </a:rPr>
              <a:t>）的语言特征 </a:t>
            </a:r>
            <a:r>
              <a:rPr lang="en-US" altLang="zh-CN" b="0" i="1" dirty="0" err="1">
                <a:effectLst/>
                <a:latin typeface="KaTeX_Math"/>
              </a:rPr>
              <a:t>l</a:t>
            </a:r>
            <a:r>
              <a:rPr lang="en-US" altLang="zh-CN" b="0" i="0" dirty="0" err="1">
                <a:effectLst/>
                <a:latin typeface="KaTeX_Main"/>
              </a:rPr>
              <a:t>emb</a:t>
            </a:r>
            <a:r>
              <a:rPr lang="en-US" altLang="zh-CN" b="0" i="0" dirty="0">
                <a:effectLst/>
                <a:latin typeface="KaTeX_Main"/>
              </a:rPr>
              <a:t>​</a:t>
            </a:r>
            <a:r>
              <a:rPr lang="zh-CN" altLang="en-US" b="0" i="0" dirty="0">
                <a:effectLst/>
                <a:latin typeface="Inter"/>
              </a:rPr>
              <a:t> 融入模型</a:t>
            </a: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Inter"/>
              </a:rPr>
              <a:t>将输出视频分辨率调整为 </a:t>
            </a:r>
            <a:r>
              <a:rPr lang="en-US" altLang="zh-CN" b="0" i="0" dirty="0">
                <a:effectLst/>
                <a:latin typeface="KaTeX_Main"/>
              </a:rPr>
              <a:t>16×256×256</a:t>
            </a:r>
            <a:r>
              <a:rPr lang="zh-CN" altLang="en-US" b="0" i="0" dirty="0">
                <a:effectLst/>
                <a:latin typeface="Inter"/>
              </a:rPr>
              <a:t>，以提升训练和推理效率</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147683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Inter"/>
              </a:rPr>
              <a:t>训练 </a:t>
            </a:r>
            <a:r>
              <a:rPr lang="en-US" altLang="zh-CN" b="0" i="0" dirty="0">
                <a:effectLst/>
                <a:latin typeface="Inter"/>
              </a:rPr>
              <a:t>TVP </a:t>
            </a:r>
            <a:r>
              <a:rPr lang="zh-CN" altLang="en-US" b="0" i="0" dirty="0">
                <a:effectLst/>
                <a:latin typeface="Inter"/>
              </a:rPr>
              <a:t>模型后，对整个视频序列进行去噪操作耗时极高，可能导致开环控制问题（去噪慢导致基于过去的参数做决策会累积决策错误）。此外，原始像素格式的视频通常包含过多无关信息，这些信息可能干扰有效的决策制定。核心观点：尽管第一次前向传播步骤无法生成清晰的视频，但其仍能提供未来状态的粗略轨迹和有价值的指导。</a:t>
            </a:r>
            <a:endParaRPr lang="en-US" altLang="zh-CN" b="0" i="0" dirty="0">
              <a:effectLst/>
              <a:latin typeface="Inter"/>
            </a:endParaRPr>
          </a:p>
          <a:p>
            <a:pPr algn="l"/>
            <a:endParaRPr lang="en-US" altLang="zh-CN" b="0" i="0" dirty="0">
              <a:effectLst/>
              <a:latin typeface="Inter"/>
            </a:endParaRPr>
          </a:p>
          <a:p>
            <a:pPr algn="l"/>
            <a:r>
              <a:rPr lang="zh-CN" altLang="en-US" b="0" i="0" dirty="0">
                <a:effectLst/>
                <a:latin typeface="Inter"/>
              </a:rPr>
              <a:t>研究表明，扩散模型中的上采样层可生成更有效的表征，为有效聚合上采样层的特征并避免手动选择层，直接提取所有层，然后尺度统一。</a:t>
            </a:r>
            <a:endParaRPr lang="en-US" altLang="zh-CN" b="0" i="0" dirty="0">
              <a:effectLst/>
              <a:latin typeface="Inter"/>
            </a:endParaRPr>
          </a:p>
          <a:p>
            <a:pPr algn="l"/>
            <a:endParaRPr lang="en-US" altLang="zh-CN" b="0" i="0" dirty="0">
              <a:effectLst/>
              <a:latin typeface="Inter"/>
            </a:endParaRPr>
          </a:p>
          <a:p>
            <a:pPr algn="l"/>
            <a:r>
              <a:rPr lang="zh-CN" altLang="en-US" b="0" i="0" dirty="0">
                <a:effectLst/>
                <a:latin typeface="Inter"/>
              </a:rPr>
              <a:t>在视频扩散模型中，预测表征呈高维图像特征序列形式，为高效聚合空间、时间及多视角维度的表征，我们设计视频 </a:t>
            </a:r>
            <a:r>
              <a:rPr lang="en-US" altLang="zh-CN" b="0" i="0" dirty="0">
                <a:effectLst/>
                <a:latin typeface="Inter"/>
              </a:rPr>
              <a:t>Transformer</a:t>
            </a:r>
            <a:r>
              <a:rPr lang="zh-CN" altLang="en-US" b="0" i="0" dirty="0">
                <a:effectLst/>
                <a:latin typeface="Inter"/>
              </a:rPr>
              <a:t>（</a:t>
            </a:r>
            <a:r>
              <a:rPr lang="en-US" altLang="zh-CN" b="0" i="0" dirty="0">
                <a:effectLst/>
                <a:latin typeface="Inter"/>
              </a:rPr>
              <a:t>Video Former</a:t>
            </a:r>
            <a:r>
              <a:rPr lang="zh-CN" altLang="en-US" b="0" i="0" dirty="0">
                <a:effectLst/>
                <a:latin typeface="Inter"/>
              </a:rPr>
              <a:t>），初始化固定长度的可学习令牌，对各对应帧执行时空注意力后接前馈层，将特征整合为固定数量令牌。在 </a:t>
            </a:r>
            <a:r>
              <a:rPr lang="en-US" altLang="zh-CN" b="0" i="0" dirty="0">
                <a:effectLst/>
                <a:latin typeface="Inter"/>
              </a:rPr>
              <a:t>Video Former </a:t>
            </a:r>
            <a:r>
              <a:rPr lang="zh-CN" altLang="en-US" b="0" i="0" dirty="0">
                <a:effectLst/>
                <a:latin typeface="Inter"/>
              </a:rPr>
              <a:t>将预测特征聚合成可学习令牌后，采用扩散策略作为动作头，通过交叉注意力层将聚合表征融入扩散 </a:t>
            </a:r>
            <a:r>
              <a:rPr lang="en-US" altLang="zh-CN" b="0" i="0" dirty="0">
                <a:effectLst/>
                <a:latin typeface="Inter"/>
              </a:rPr>
              <a:t>Transformer </a:t>
            </a:r>
            <a:r>
              <a:rPr lang="zh-CN" altLang="en-US" b="0" i="0" dirty="0">
                <a:effectLst/>
                <a:latin typeface="Inter"/>
              </a:rPr>
              <a:t>块，基于令牌生成动作序列。</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2041839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在第一阶段，我们将视频基础模型微调为专注于操作任务的 </a:t>
            </a:r>
            <a:r>
              <a:rPr lang="en-US" altLang="zh-CN" b="0" i="0" dirty="0">
                <a:effectLst/>
                <a:latin typeface="Inter"/>
              </a:rPr>
              <a:t>TVP </a:t>
            </a:r>
            <a:r>
              <a:rPr lang="zh-CN" altLang="en-US" b="0" i="0" dirty="0">
                <a:effectLst/>
                <a:latin typeface="Inter"/>
              </a:rPr>
              <a:t>模型。此阶段使用的视频包括 人类操作轨迹 和 机器人操作轨迹以及下游任务视频。鉴于这些数据集的规模和质量差异，本文应用不同采样比例。在 </a:t>
            </a:r>
            <a:r>
              <a:rPr lang="en-US" altLang="zh-CN" b="0" i="0" dirty="0">
                <a:effectLst/>
                <a:latin typeface="Inter"/>
              </a:rPr>
              <a:t>8 </a:t>
            </a:r>
            <a:r>
              <a:rPr lang="zh-CN" altLang="en-US" b="0" i="0" dirty="0">
                <a:effectLst/>
                <a:latin typeface="Inter"/>
              </a:rPr>
              <a:t>块 </a:t>
            </a:r>
            <a:r>
              <a:rPr lang="en-US" altLang="zh-CN" b="0" i="0" dirty="0">
                <a:effectLst/>
                <a:latin typeface="Inter"/>
              </a:rPr>
              <a:t>NVIDIA A100 GPU </a:t>
            </a:r>
            <a:r>
              <a:rPr lang="zh-CN" altLang="en-US" b="0" i="0" dirty="0">
                <a:effectLst/>
                <a:latin typeface="Inter"/>
              </a:rPr>
              <a:t>上完成视频模型微调需要 </a:t>
            </a:r>
            <a:r>
              <a:rPr lang="en-US" altLang="zh-CN" b="0" i="0" dirty="0">
                <a:effectLst/>
                <a:latin typeface="Inter"/>
              </a:rPr>
              <a:t>2-3 </a:t>
            </a:r>
            <a:r>
              <a:rPr lang="zh-CN" altLang="en-US" b="0" i="0" dirty="0">
                <a:effectLst/>
                <a:latin typeface="Inter"/>
              </a:rPr>
              <a:t>天。第二阶段中，我们使用 </a:t>
            </a:r>
            <a:r>
              <a:rPr lang="en-US" altLang="zh-CN" b="0" i="0" dirty="0">
                <a:effectLst/>
                <a:latin typeface="Inter"/>
              </a:rPr>
              <a:t>Calvin </a:t>
            </a:r>
            <a:r>
              <a:rPr lang="zh-CN" altLang="en-US" b="0" i="0" dirty="0">
                <a:effectLst/>
                <a:latin typeface="Inter"/>
              </a:rPr>
              <a:t>或 </a:t>
            </a:r>
            <a:r>
              <a:rPr lang="en-US" altLang="zh-CN" b="0" i="0" dirty="0" err="1">
                <a:effectLst/>
                <a:latin typeface="Inter"/>
              </a:rPr>
              <a:t>Metaworld</a:t>
            </a:r>
            <a:r>
              <a:rPr lang="en-US" altLang="zh-CN" b="0" i="0" dirty="0">
                <a:effectLst/>
                <a:latin typeface="Inter"/>
              </a:rPr>
              <a:t> </a:t>
            </a:r>
            <a:r>
              <a:rPr lang="zh-CN" altLang="en-US" b="0" i="0" dirty="0">
                <a:effectLst/>
                <a:latin typeface="Inter"/>
              </a:rPr>
              <a:t>数据集训练通用策略，这在 </a:t>
            </a:r>
            <a:r>
              <a:rPr lang="en-US" altLang="zh-CN" b="0" i="0" dirty="0">
                <a:effectLst/>
                <a:latin typeface="Inter"/>
              </a:rPr>
              <a:t>4 </a:t>
            </a:r>
            <a:r>
              <a:rPr lang="zh-CN" altLang="en-US" b="0" i="0" dirty="0">
                <a:effectLst/>
                <a:latin typeface="Inter"/>
              </a:rPr>
              <a:t>块 </a:t>
            </a:r>
            <a:r>
              <a:rPr lang="en-US" altLang="zh-CN" b="0" i="0" dirty="0">
                <a:effectLst/>
                <a:latin typeface="Inter"/>
              </a:rPr>
              <a:t>NVIDIA A100 GPU </a:t>
            </a:r>
            <a:r>
              <a:rPr lang="zh-CN" altLang="en-US" b="0" i="0" dirty="0">
                <a:effectLst/>
                <a:latin typeface="Inter"/>
              </a:rPr>
              <a:t>上约需 </a:t>
            </a:r>
            <a:r>
              <a:rPr lang="en-US" altLang="zh-CN" b="0" i="0" dirty="0">
                <a:effectLst/>
                <a:latin typeface="Inter"/>
              </a:rPr>
              <a:t>6-12 </a:t>
            </a:r>
            <a:r>
              <a:rPr lang="zh-CN" altLang="en-US" b="0" i="0" dirty="0">
                <a:effectLst/>
                <a:latin typeface="Inter"/>
              </a:rPr>
              <a:t>小时。</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4833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Inter"/>
              </a:rPr>
              <a:t>RT-1</a:t>
            </a:r>
            <a:r>
              <a:rPr lang="zh-CN" altLang="en-US" b="0" i="0" dirty="0">
                <a:effectLst/>
                <a:latin typeface="Inter"/>
              </a:rPr>
              <a:t>：一种直接动作学习机器人策略，使用带有 </a:t>
            </a:r>
            <a:r>
              <a:rPr lang="en-US" altLang="zh-CN" b="0" i="0" dirty="0" err="1">
                <a:effectLst/>
                <a:latin typeface="Inter"/>
              </a:rPr>
              <a:t>FiLM</a:t>
            </a:r>
            <a:r>
              <a:rPr lang="en-US" altLang="zh-CN" b="0" i="0" dirty="0">
                <a:effectLst/>
                <a:latin typeface="Inter"/>
              </a:rPr>
              <a:t> </a:t>
            </a:r>
            <a:r>
              <a:rPr lang="zh-CN" altLang="en-US" b="0" i="0" dirty="0">
                <a:effectLst/>
                <a:latin typeface="Inter"/>
              </a:rPr>
              <a:t>条件化的 </a:t>
            </a:r>
            <a:r>
              <a:rPr lang="en-US" altLang="zh-CN" b="0" i="0" dirty="0">
                <a:effectLst/>
                <a:latin typeface="Inter"/>
              </a:rPr>
              <a:t>Efficient-Net </a:t>
            </a:r>
            <a:r>
              <a:rPr lang="zh-CN" altLang="en-US" b="0" i="0" dirty="0">
                <a:effectLst/>
                <a:latin typeface="Inter"/>
              </a:rPr>
              <a:t>整合语义信息，随后通过令牌学习器进行动作学习。</a:t>
            </a:r>
            <a:br>
              <a:rPr lang="zh-CN" altLang="en-US" dirty="0"/>
            </a:br>
            <a:r>
              <a:rPr lang="zh-CN" altLang="en-US" b="0" i="0" dirty="0">
                <a:effectLst/>
                <a:latin typeface="Inter"/>
              </a:rPr>
              <a:t>扩散策略：一种采用新型动作扩散器的直接动作学习策略。</a:t>
            </a:r>
            <a:br>
              <a:rPr lang="zh-CN" altLang="en-US" dirty="0"/>
            </a:br>
            <a:r>
              <a:rPr lang="zh-CN" altLang="en-US" b="0" i="0" dirty="0">
                <a:effectLst/>
                <a:latin typeface="Inter"/>
              </a:rPr>
              <a:t>机器人火烈鸟（</a:t>
            </a:r>
            <a:r>
              <a:rPr lang="en-US" altLang="zh-CN" b="0" i="0" dirty="0">
                <a:effectLst/>
                <a:latin typeface="Inter"/>
              </a:rPr>
              <a:t>Robo-Flamingo</a:t>
            </a:r>
            <a:r>
              <a:rPr lang="zh-CN" altLang="en-US" b="0" i="0" dirty="0">
                <a:effectLst/>
                <a:latin typeface="Inter"/>
              </a:rPr>
              <a:t>，</a:t>
            </a:r>
            <a:r>
              <a:rPr lang="en-US" altLang="zh-CN" b="0" i="0" dirty="0">
                <a:effectLst/>
                <a:latin typeface="Inter"/>
              </a:rPr>
              <a:t>Li </a:t>
            </a:r>
            <a:r>
              <a:rPr lang="zh-CN" altLang="en-US" b="0" i="0" dirty="0">
                <a:effectLst/>
                <a:latin typeface="Inter"/>
              </a:rPr>
              <a:t>等人，</a:t>
            </a:r>
            <a:r>
              <a:rPr lang="en-US" altLang="zh-CN" b="0" i="0" dirty="0">
                <a:effectLst/>
                <a:latin typeface="Inter"/>
              </a:rPr>
              <a:t>2023</a:t>
            </a:r>
            <a:r>
              <a:rPr lang="zh-CN" altLang="en-US" b="0" i="0" dirty="0">
                <a:effectLst/>
                <a:latin typeface="Inter"/>
              </a:rPr>
              <a:t>）：一种直接动作学习策略，利用预训练大型语言模型（</a:t>
            </a:r>
            <a:r>
              <a:rPr lang="en-US" altLang="zh-CN" b="0" i="0" dirty="0">
                <a:effectLst/>
                <a:latin typeface="Inter"/>
              </a:rPr>
              <a:t>LLM</a:t>
            </a:r>
            <a:r>
              <a:rPr lang="zh-CN" altLang="en-US" b="0" i="0" dirty="0">
                <a:effectLst/>
                <a:latin typeface="Inter"/>
              </a:rPr>
              <a:t>），以</a:t>
            </a:r>
            <a:r>
              <a:rPr lang="en-US" altLang="zh-CN" b="0" i="0" dirty="0">
                <a:effectLst/>
                <a:latin typeface="Inter"/>
              </a:rPr>
              <a:t>Flamingo</a:t>
            </a:r>
            <a:r>
              <a:rPr lang="zh-CN" altLang="en-US" b="0" i="0" dirty="0">
                <a:effectLst/>
                <a:latin typeface="Inter"/>
              </a:rPr>
              <a:t>风格将视觉信息融入每一层。</a:t>
            </a:r>
            <a:br>
              <a:rPr lang="zh-CN" altLang="en-US" dirty="0"/>
            </a:br>
            <a:r>
              <a:rPr lang="en-US" altLang="zh-CN" b="0" i="0" dirty="0">
                <a:effectLst/>
                <a:latin typeface="Inter"/>
              </a:rPr>
              <a:t>Uni-Pi</a:t>
            </a:r>
            <a:r>
              <a:rPr lang="zh-CN" altLang="en-US" b="0" i="0" dirty="0">
                <a:effectLst/>
                <a:latin typeface="Inter"/>
              </a:rPr>
              <a:t>：首先学习视频预测模型生成未来序列，然后学习两帧之间的逆运动学模型以确定动作。</a:t>
            </a:r>
            <a:br>
              <a:rPr lang="zh-CN" altLang="en-US" dirty="0"/>
            </a:br>
            <a:r>
              <a:rPr lang="en-US" altLang="zh-CN" b="0" i="0" dirty="0">
                <a:effectLst/>
                <a:latin typeface="Inter"/>
              </a:rPr>
              <a:t>MDT</a:t>
            </a:r>
            <a:r>
              <a:rPr lang="zh-CN" altLang="en-US" b="0" i="0" dirty="0">
                <a:effectLst/>
                <a:latin typeface="Inter"/>
              </a:rPr>
              <a:t>：学习扩散 </a:t>
            </a:r>
            <a:r>
              <a:rPr lang="en-US" altLang="zh-CN" b="0" i="0" dirty="0">
                <a:effectLst/>
                <a:latin typeface="Inter"/>
              </a:rPr>
              <a:t>Transformer </a:t>
            </a:r>
            <a:r>
              <a:rPr lang="zh-CN" altLang="en-US" b="0" i="0" dirty="0">
                <a:effectLst/>
                <a:latin typeface="Inter"/>
              </a:rPr>
              <a:t>策略，并通过辅助掩码自动编码器（</a:t>
            </a:r>
            <a:r>
              <a:rPr lang="en-US" altLang="zh-CN" b="0" i="0" dirty="0">
                <a:effectLst/>
                <a:latin typeface="Inter"/>
              </a:rPr>
              <a:t>MAE</a:t>
            </a:r>
            <a:r>
              <a:rPr lang="zh-CN" altLang="en-US" b="0" i="0" dirty="0">
                <a:effectLst/>
                <a:latin typeface="Inter"/>
              </a:rPr>
              <a:t>）损失重建一个掩码未来帧。</a:t>
            </a:r>
            <a:br>
              <a:rPr lang="zh-CN" altLang="en-US" dirty="0"/>
            </a:br>
            <a:r>
              <a:rPr lang="en-US" altLang="zh-CN" b="0" i="0" dirty="0">
                <a:effectLst/>
                <a:latin typeface="Inter"/>
              </a:rPr>
              <a:t>Susie</a:t>
            </a:r>
            <a:r>
              <a:rPr lang="zh-CN" altLang="en-US" b="0" i="0" dirty="0">
                <a:effectLst/>
                <a:latin typeface="Inter"/>
              </a:rPr>
              <a:t>：使用微调的 </a:t>
            </a:r>
            <a:r>
              <a:rPr lang="en-US" altLang="zh-CN" b="0" i="0" dirty="0">
                <a:effectLst/>
                <a:latin typeface="Inter"/>
              </a:rPr>
              <a:t>InstructPix2Pix</a:t>
            </a:r>
            <a:r>
              <a:rPr lang="zh-CN" altLang="en-US" b="0" i="0" dirty="0">
                <a:effectLst/>
                <a:latin typeface="Inter"/>
              </a:rPr>
              <a:t>（</a:t>
            </a:r>
            <a:r>
              <a:rPr lang="en-US" altLang="zh-CN" b="0" i="0" dirty="0">
                <a:effectLst/>
                <a:latin typeface="Inter"/>
              </a:rPr>
              <a:t>Brooks </a:t>
            </a:r>
            <a:r>
              <a:rPr lang="zh-CN" altLang="en-US" b="0" i="0" dirty="0">
                <a:effectLst/>
                <a:latin typeface="Inter"/>
              </a:rPr>
              <a:t>等人，</a:t>
            </a:r>
            <a:r>
              <a:rPr lang="en-US" altLang="zh-CN" b="0" i="0" dirty="0">
                <a:effectLst/>
                <a:latin typeface="Inter"/>
              </a:rPr>
              <a:t>2023</a:t>
            </a:r>
            <a:r>
              <a:rPr lang="zh-CN" altLang="en-US" b="0" i="0" dirty="0">
                <a:effectLst/>
                <a:latin typeface="Inter"/>
              </a:rPr>
              <a:t>）模型生成目标图像，并学习基于目标图像的下游扩散策略。</a:t>
            </a:r>
            <a:br>
              <a:rPr lang="zh-CN" altLang="en-US" dirty="0"/>
            </a:br>
            <a:r>
              <a:rPr lang="en-US" altLang="zh-CN" b="0" i="0" dirty="0">
                <a:effectLst/>
                <a:latin typeface="Inter"/>
              </a:rPr>
              <a:t>GR-1</a:t>
            </a:r>
            <a:r>
              <a:rPr lang="zh-CN" altLang="en-US" b="0" i="0" dirty="0">
                <a:effectLst/>
                <a:latin typeface="Inter"/>
              </a:rPr>
              <a:t>：使用自回归 </a:t>
            </a:r>
            <a:r>
              <a:rPr lang="en-US" altLang="zh-CN" b="0" i="0" dirty="0">
                <a:effectLst/>
                <a:latin typeface="Inter"/>
              </a:rPr>
              <a:t>Transformer </a:t>
            </a:r>
            <a:r>
              <a:rPr lang="zh-CN" altLang="en-US" b="0" i="0" dirty="0">
                <a:effectLst/>
                <a:latin typeface="Inter"/>
              </a:rPr>
              <a:t>联合学习视频和动作序列。在策略执行过程中，</a:t>
            </a:r>
            <a:r>
              <a:rPr lang="en-US" altLang="zh-CN" b="0" i="0" dirty="0">
                <a:effectLst/>
                <a:latin typeface="Inter"/>
              </a:rPr>
              <a:t>GR-1 </a:t>
            </a:r>
            <a:r>
              <a:rPr lang="zh-CN" altLang="en-US" b="0" i="0" dirty="0">
                <a:effectLst/>
                <a:latin typeface="Inter"/>
              </a:rPr>
              <a:t>输出一帧未来画面后再输出一个动作。</a:t>
            </a:r>
            <a:br>
              <a:rPr lang="zh-CN" altLang="en-US" dirty="0"/>
            </a:br>
            <a:r>
              <a:rPr lang="en-US" altLang="zh-CN" b="0" i="0" dirty="0">
                <a:effectLst/>
                <a:latin typeface="Inter"/>
              </a:rPr>
              <a:t>Robo-</a:t>
            </a:r>
            <a:r>
              <a:rPr lang="en-US" altLang="zh-CN" b="0" i="0" dirty="0" err="1">
                <a:effectLst/>
                <a:latin typeface="Inter"/>
              </a:rPr>
              <a:t>Uniview</a:t>
            </a:r>
            <a:r>
              <a:rPr lang="zh-CN" altLang="en-US" b="0" i="0" dirty="0">
                <a:effectLst/>
                <a:latin typeface="Inter"/>
              </a:rPr>
              <a:t>：学习具有 </a:t>
            </a:r>
            <a:r>
              <a:rPr lang="en-US" altLang="zh-CN" b="0" i="0" dirty="0">
                <a:effectLst/>
                <a:latin typeface="Inter"/>
              </a:rPr>
              <a:t>3D </a:t>
            </a:r>
            <a:r>
              <a:rPr lang="zh-CN" altLang="en-US" b="0" i="0" dirty="0">
                <a:effectLst/>
                <a:latin typeface="Inter"/>
              </a:rPr>
              <a:t>占据损失的 </a:t>
            </a:r>
            <a:r>
              <a:rPr lang="en-US" altLang="zh-CN" b="0" i="0" dirty="0">
                <a:effectLst/>
                <a:latin typeface="Inter"/>
              </a:rPr>
              <a:t>3D </a:t>
            </a:r>
            <a:r>
              <a:rPr lang="zh-CN" altLang="en-US" b="0" i="0" dirty="0">
                <a:effectLst/>
                <a:latin typeface="Inter"/>
              </a:rPr>
              <a:t>感知视觉编码器，以辅助策略学习。</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4070485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2025/5/19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2025/5/19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800">
              <a:solidFill>
                <a:schemeClr val="bg1"/>
              </a:solidFill>
            </a:endParaRPr>
          </a:p>
        </p:txBody>
      </p:sp>
      <p:sp>
        <p:nvSpPr>
          <p:cNvPr id="6" name="PA_文本框 1"/>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image" Target="../media/image26.png"/><Relationship Id="rId5" Type="http://schemas.openxmlformats.org/officeDocument/2006/relationships/image" Target="../media/image25.png"/><Relationship Id="rId10" Type="http://schemas.microsoft.com/office/2007/relationships/diagramDrawing" Target="../diagrams/drawing1.xml"/><Relationship Id="rId4" Type="http://schemas.openxmlformats.org/officeDocument/2006/relationships/notesSlide" Target="../notesSlides/notesSlide8.xml"/><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 name="文本框 4"/>
          <p:cNvSpPr txBox="1"/>
          <p:nvPr/>
        </p:nvSpPr>
        <p:spPr>
          <a:xfrm>
            <a:off x="2569302" y="2609419"/>
            <a:ext cx="7053116" cy="830997"/>
          </a:xfrm>
          <a:prstGeom prst="rect">
            <a:avLst/>
          </a:prstGeom>
          <a:noFill/>
        </p:spPr>
        <p:txBody>
          <a:bodyPr wrap="square" rtlCol="0">
            <a:spAutoFit/>
            <a:scene3d>
              <a:camera prst="orthographicFront"/>
              <a:lightRig rig="threePt" dir="t"/>
            </a:scene3d>
            <a:sp3d contourW="12700"/>
          </a:bodyPr>
          <a:lstStyle/>
          <a:p>
            <a:pPr algn="ctr">
              <a:defRPr/>
            </a:pPr>
            <a:r>
              <a:rPr lang="en-US" altLang="zh-CN" sz="2400" dirty="0">
                <a:solidFill>
                  <a:srgbClr val="F8FAFF"/>
                </a:solidFill>
                <a:latin typeface="DeepSeek-CJK-patch"/>
              </a:rPr>
              <a:t>Video Prediction Policy: </a:t>
            </a:r>
            <a:r>
              <a:rPr lang="zh-CN" altLang="en-US" sz="2400" dirty="0">
                <a:solidFill>
                  <a:srgbClr val="F8FAFF"/>
                </a:solidFill>
                <a:latin typeface="DeepSeek-CJK-patch"/>
              </a:rPr>
              <a:t>基于预测性视觉表征的通用机器人策略</a:t>
            </a:r>
            <a:endParaRPr lang="zh-CN" altLang="en-US" sz="2400" b="1" dirty="0">
              <a:solidFill>
                <a:schemeClr val="bg1"/>
              </a:solidFill>
              <a:cs typeface="+mn-ea"/>
              <a:sym typeface="+mn-lt"/>
            </a:endParaRPr>
          </a:p>
        </p:txBody>
      </p:sp>
      <p:sp>
        <p:nvSpPr>
          <p:cNvPr id="6" name="PA_圆角矩形 31"/>
          <p:cNvSpPr/>
          <p:nvPr>
            <p:custDataLst>
              <p:tags r:id="rId1"/>
            </p:custDataLst>
          </p:nvPr>
        </p:nvSpPr>
        <p:spPr>
          <a:xfrm>
            <a:off x="4419755" y="4537102"/>
            <a:ext cx="1421591" cy="2329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5" dirty="0">
                <a:solidFill>
                  <a:srgbClr val="223762"/>
                </a:solidFill>
                <a:cs typeface="+mn-ea"/>
                <a:sym typeface="+mn-lt"/>
              </a:rPr>
              <a:t>汇报人：叶李双</a:t>
            </a:r>
          </a:p>
        </p:txBody>
      </p:sp>
      <p:sp>
        <p:nvSpPr>
          <p:cNvPr id="15" name="矩形 259"/>
          <p:cNvSpPr>
            <a:spLocks noChangeArrowheads="1"/>
          </p:cNvSpPr>
          <p:nvPr/>
        </p:nvSpPr>
        <p:spPr bwMode="auto">
          <a:xfrm>
            <a:off x="1912886" y="3827358"/>
            <a:ext cx="833501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zh-CN" altLang="en-US" sz="1800" dirty="0">
                <a:solidFill>
                  <a:schemeClr val="bg1"/>
                </a:solidFill>
                <a:latin typeface="+mn-lt"/>
                <a:ea typeface="+mn-ea"/>
                <a:cs typeface="+mn-ea"/>
                <a:sym typeface="+mn-lt"/>
              </a:rPr>
              <a:t>乘风小组 </a:t>
            </a:r>
            <a:r>
              <a:rPr lang="en-US" altLang="zh-CN" sz="1800" dirty="0">
                <a:solidFill>
                  <a:schemeClr val="bg1"/>
                </a:solidFill>
                <a:latin typeface="+mn-lt"/>
                <a:ea typeface="+mn-ea"/>
                <a:cs typeface="+mn-ea"/>
                <a:sym typeface="+mn-lt"/>
              </a:rPr>
              <a:t>| </a:t>
            </a:r>
            <a:r>
              <a:rPr lang="zh-CN" altLang="en-US" sz="1800" dirty="0">
                <a:solidFill>
                  <a:schemeClr val="bg1"/>
                </a:solidFill>
                <a:latin typeface="+mn-lt"/>
                <a:ea typeface="+mn-ea"/>
                <a:cs typeface="+mn-ea"/>
                <a:sym typeface="+mn-lt"/>
              </a:rPr>
              <a:t>甲辰实习培养</a:t>
            </a:r>
            <a:endParaRPr lang="en-US" altLang="zh-CN" sz="1800" dirty="0">
              <a:solidFill>
                <a:schemeClr val="bg1"/>
              </a:solidFill>
              <a:latin typeface="+mn-lt"/>
              <a:ea typeface="+mn-ea"/>
              <a:cs typeface="+mn-ea"/>
              <a:sym typeface="+mn-lt"/>
            </a:endParaRPr>
          </a:p>
        </p:txBody>
      </p:sp>
      <p:sp>
        <p:nvSpPr>
          <p:cNvPr id="17" name="PA_圆角矩形 31"/>
          <p:cNvSpPr/>
          <p:nvPr>
            <p:custDataLst>
              <p:tags r:id="rId2"/>
            </p:custDataLst>
          </p:nvPr>
        </p:nvSpPr>
        <p:spPr>
          <a:xfrm>
            <a:off x="6402773" y="4537102"/>
            <a:ext cx="1421591" cy="2329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solidFill>
                  <a:srgbClr val="223762"/>
                </a:solidFill>
                <a:cs typeface="+mn-ea"/>
                <a:sym typeface="+mn-lt"/>
              </a:rPr>
              <a:t>mentor</a:t>
            </a:r>
            <a:r>
              <a:rPr lang="zh-CN" altLang="en-US" sz="1065" dirty="0">
                <a:solidFill>
                  <a:srgbClr val="223762"/>
                </a:solidFill>
                <a:cs typeface="+mn-ea"/>
                <a:sym typeface="+mn-lt"/>
              </a:rPr>
              <a:t>：王晓云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8)">
                                      <p:cBhvr>
                                        <p:cTn id="12" dur="750"/>
                                        <p:tgtEl>
                                          <p:spTgt spid="4"/>
                                        </p:tgtEl>
                                      </p:cBhvr>
                                    </p:animEffect>
                                  </p:childTnLst>
                                </p:cTn>
                              </p:par>
                            </p:childTnLst>
                          </p:cTn>
                        </p:par>
                        <p:par>
                          <p:cTn id="13" fill="hold">
                            <p:stCondLst>
                              <p:cond delay="75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16" presetClass="entr" presetSubtype="21" fill="hold" grpId="0" nodeType="with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15"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399918" y="714499"/>
            <a:ext cx="3629564" cy="456129"/>
          </a:xfrm>
        </p:spPr>
        <p:txBody>
          <a:bodyPr/>
          <a:lstStyle/>
          <a:p>
            <a:pPr algn="l"/>
            <a:r>
              <a:rPr lang="zh-CN" altLang="en-US" dirty="0">
                <a:latin typeface="DeepSeek-CJK-patch"/>
              </a:rPr>
              <a:t>实验结果</a:t>
            </a:r>
          </a:p>
        </p:txBody>
      </p:sp>
      <p:pic>
        <p:nvPicPr>
          <p:cNvPr id="3" name="图片 2">
            <a:extLst>
              <a:ext uri="{FF2B5EF4-FFF2-40B4-BE49-F238E27FC236}">
                <a16:creationId xmlns:a16="http://schemas.microsoft.com/office/drawing/2014/main" id="{E77DB492-A16C-43B1-8489-1ED7B6B511FE}"/>
              </a:ext>
            </a:extLst>
          </p:cNvPr>
          <p:cNvPicPr>
            <a:picLocks noChangeAspect="1"/>
          </p:cNvPicPr>
          <p:nvPr/>
        </p:nvPicPr>
        <p:blipFill>
          <a:blip r:embed="rId3"/>
          <a:stretch>
            <a:fillRect/>
          </a:stretch>
        </p:blipFill>
        <p:spPr>
          <a:xfrm>
            <a:off x="513243" y="4374776"/>
            <a:ext cx="5731275" cy="1931362"/>
          </a:xfrm>
          <a:prstGeom prst="rect">
            <a:avLst/>
          </a:prstGeom>
        </p:spPr>
      </p:pic>
      <p:pic>
        <p:nvPicPr>
          <p:cNvPr id="6" name="图片 5">
            <a:extLst>
              <a:ext uri="{FF2B5EF4-FFF2-40B4-BE49-F238E27FC236}">
                <a16:creationId xmlns:a16="http://schemas.microsoft.com/office/drawing/2014/main" id="{E540D42D-91DE-42C7-B4A2-B2C0B81FD408}"/>
              </a:ext>
            </a:extLst>
          </p:cNvPr>
          <p:cNvPicPr>
            <a:picLocks noChangeAspect="1"/>
          </p:cNvPicPr>
          <p:nvPr/>
        </p:nvPicPr>
        <p:blipFill>
          <a:blip r:embed="rId4"/>
          <a:stretch>
            <a:fillRect/>
          </a:stretch>
        </p:blipFill>
        <p:spPr>
          <a:xfrm>
            <a:off x="3108960" y="422683"/>
            <a:ext cx="8659530" cy="3723046"/>
          </a:xfrm>
          <a:prstGeom prst="rect">
            <a:avLst/>
          </a:prstGeom>
        </p:spPr>
      </p:pic>
      <p:sp>
        <p:nvSpPr>
          <p:cNvPr id="8" name="文本框 7">
            <a:extLst>
              <a:ext uri="{FF2B5EF4-FFF2-40B4-BE49-F238E27FC236}">
                <a16:creationId xmlns:a16="http://schemas.microsoft.com/office/drawing/2014/main" id="{BA1819E6-7EB9-432E-9DAA-4FFEB0703324}"/>
              </a:ext>
            </a:extLst>
          </p:cNvPr>
          <p:cNvSpPr txBox="1"/>
          <p:nvPr/>
        </p:nvSpPr>
        <p:spPr>
          <a:xfrm>
            <a:off x="423510" y="1680573"/>
            <a:ext cx="2890685" cy="2831544"/>
          </a:xfrm>
          <a:prstGeom prst="rect">
            <a:avLst/>
          </a:prstGeom>
          <a:noFill/>
        </p:spPr>
        <p:txBody>
          <a:bodyPr wrap="square">
            <a:spAutoFit/>
          </a:bodyPr>
          <a:lstStyle/>
          <a:p>
            <a:r>
              <a:rPr lang="zh-CN" altLang="en-US" sz="1600" b="0" i="0" dirty="0">
                <a:effectLst/>
                <a:latin typeface="Inter"/>
              </a:rPr>
              <a:t>在 </a:t>
            </a:r>
            <a:r>
              <a:rPr lang="en-US" altLang="zh-CN" sz="1600" b="0" i="0" dirty="0" err="1">
                <a:effectLst/>
                <a:latin typeface="Inter"/>
              </a:rPr>
              <a:t>MetaWorld</a:t>
            </a:r>
            <a:r>
              <a:rPr lang="en-US" altLang="zh-CN" sz="1600" b="0" i="0" dirty="0">
                <a:effectLst/>
                <a:latin typeface="Inter"/>
              </a:rPr>
              <a:t> </a:t>
            </a:r>
            <a:r>
              <a:rPr lang="zh-CN" altLang="en-US" sz="1600" b="0" i="0" dirty="0">
                <a:effectLst/>
                <a:latin typeface="Inter"/>
              </a:rPr>
              <a:t>基准测试中，于易（</a:t>
            </a:r>
            <a:r>
              <a:rPr lang="en-US" altLang="zh-CN" sz="1600" b="0" i="0" dirty="0">
                <a:effectLst/>
                <a:latin typeface="Inter"/>
              </a:rPr>
              <a:t>28 </a:t>
            </a:r>
            <a:r>
              <a:rPr lang="zh-CN" altLang="en-US" sz="1600" b="0" i="0" dirty="0">
                <a:effectLst/>
                <a:latin typeface="Inter"/>
              </a:rPr>
              <a:t>项）、中（</a:t>
            </a:r>
            <a:r>
              <a:rPr lang="en-US" altLang="zh-CN" sz="1600" b="0" i="0" dirty="0">
                <a:effectLst/>
                <a:latin typeface="Inter"/>
              </a:rPr>
              <a:t>11 </a:t>
            </a:r>
            <a:r>
              <a:rPr lang="zh-CN" altLang="en-US" sz="1600" b="0" i="0" dirty="0">
                <a:effectLst/>
                <a:latin typeface="Inter"/>
              </a:rPr>
              <a:t>项）、难（</a:t>
            </a:r>
            <a:r>
              <a:rPr lang="en-US" altLang="zh-CN" sz="1600" b="0" i="0" dirty="0">
                <a:effectLst/>
                <a:latin typeface="Inter"/>
              </a:rPr>
              <a:t>11 </a:t>
            </a:r>
            <a:r>
              <a:rPr lang="zh-CN" altLang="en-US" sz="1600" b="0" i="0" dirty="0">
                <a:effectLst/>
                <a:latin typeface="Inter"/>
              </a:rPr>
              <a:t>项）任务及 </a:t>
            </a:r>
            <a:r>
              <a:rPr lang="en-US" altLang="zh-CN" sz="1600" b="0" i="0" dirty="0">
                <a:effectLst/>
                <a:latin typeface="Inter"/>
              </a:rPr>
              <a:t>50 </a:t>
            </a:r>
            <a:r>
              <a:rPr lang="zh-CN" altLang="en-US" sz="1600" b="0" i="0" dirty="0">
                <a:effectLst/>
                <a:latin typeface="Inter"/>
              </a:rPr>
              <a:t>项任务的平均成功率对比。可见，</a:t>
            </a:r>
            <a:r>
              <a:rPr lang="en-US" altLang="zh-CN" sz="1600" b="0" i="0" dirty="0">
                <a:effectLst/>
                <a:latin typeface="Inter"/>
              </a:rPr>
              <a:t>VPP</a:t>
            </a:r>
            <a:r>
              <a:rPr lang="zh-CN" altLang="en-US" sz="1600" b="0" i="0" dirty="0">
                <a:effectLst/>
                <a:latin typeface="Inter"/>
              </a:rPr>
              <a:t>在各难度层级及平均任务上的成功率</a:t>
            </a:r>
            <a:r>
              <a:rPr lang="zh-CN" altLang="en-US" sz="1600" b="0" i="0" dirty="0">
                <a:solidFill>
                  <a:srgbClr val="FF0000"/>
                </a:solidFill>
                <a:effectLst/>
                <a:latin typeface="Inter"/>
              </a:rPr>
              <a:t>均超越 </a:t>
            </a:r>
            <a:r>
              <a:rPr lang="en-US" altLang="zh-CN" sz="1600" b="0" i="0" dirty="0">
                <a:effectLst/>
                <a:latin typeface="Inter"/>
              </a:rPr>
              <a:t>RT - 1</a:t>
            </a:r>
            <a:r>
              <a:rPr lang="zh-CN" altLang="en-US" sz="1600" b="0" i="0" dirty="0">
                <a:effectLst/>
                <a:latin typeface="Inter"/>
              </a:rPr>
              <a:t>、</a:t>
            </a:r>
            <a:r>
              <a:rPr lang="en-US" altLang="zh-CN" sz="1600" b="0" i="0" dirty="0">
                <a:effectLst/>
                <a:latin typeface="Inter"/>
              </a:rPr>
              <a:t>Diffusion Policy</a:t>
            </a:r>
            <a:r>
              <a:rPr lang="zh-CN" altLang="en-US" sz="1600" b="0" i="0" dirty="0">
                <a:effectLst/>
                <a:latin typeface="Inter"/>
              </a:rPr>
              <a:t>、</a:t>
            </a:r>
            <a:r>
              <a:rPr lang="en-US" altLang="zh-CN" sz="1600" b="0" i="0" dirty="0">
                <a:effectLst/>
                <a:latin typeface="Inter"/>
              </a:rPr>
              <a:t>Susie</a:t>
            </a:r>
            <a:r>
              <a:rPr lang="zh-CN" altLang="en-US" sz="1600" b="0" i="0" dirty="0">
                <a:effectLst/>
                <a:latin typeface="Inter"/>
              </a:rPr>
              <a:t>、</a:t>
            </a:r>
            <a:r>
              <a:rPr lang="en-US" altLang="zh-CN" sz="1600" b="0" i="0" dirty="0">
                <a:effectLst/>
                <a:latin typeface="Inter"/>
              </a:rPr>
              <a:t>GR - 1 </a:t>
            </a:r>
            <a:r>
              <a:rPr lang="zh-CN" altLang="en-US" sz="1600" b="0" i="0" dirty="0">
                <a:effectLst/>
                <a:latin typeface="Inter"/>
              </a:rPr>
              <a:t>等方法，</a:t>
            </a:r>
            <a:r>
              <a:rPr lang="zh-CN" altLang="en-US" sz="1600" b="0" i="0" dirty="0">
                <a:solidFill>
                  <a:schemeClr val="accent3"/>
                </a:solidFill>
                <a:effectLst/>
                <a:latin typeface="Inter"/>
              </a:rPr>
              <a:t>平均成功率达 </a:t>
            </a:r>
            <a:r>
              <a:rPr lang="en-US" altLang="zh-CN" sz="1600" b="0" i="0" dirty="0">
                <a:solidFill>
                  <a:schemeClr val="accent3"/>
                </a:solidFill>
                <a:effectLst/>
                <a:latin typeface="Inter"/>
              </a:rPr>
              <a:t>0.682</a:t>
            </a:r>
            <a:r>
              <a:rPr lang="zh-CN" altLang="en-US" sz="1600" b="0" i="0" dirty="0">
                <a:effectLst/>
                <a:latin typeface="Inter"/>
              </a:rPr>
              <a:t>，较最强基线 </a:t>
            </a:r>
            <a:r>
              <a:rPr lang="en-US" altLang="zh-CN" sz="1600" b="0" i="0" dirty="0">
                <a:effectLst/>
                <a:latin typeface="Inter"/>
              </a:rPr>
              <a:t>GR - 1</a:t>
            </a:r>
            <a:r>
              <a:rPr lang="zh-CN" altLang="en-US" sz="1600" b="0" i="0" dirty="0">
                <a:effectLst/>
                <a:latin typeface="Inter"/>
              </a:rPr>
              <a:t>（</a:t>
            </a:r>
            <a:r>
              <a:rPr lang="en-US" altLang="zh-CN" sz="1600" b="0" i="0" dirty="0">
                <a:effectLst/>
                <a:latin typeface="Inter"/>
              </a:rPr>
              <a:t>0.574</a:t>
            </a:r>
            <a:r>
              <a:rPr lang="zh-CN" altLang="en-US" sz="1600" b="0" i="0" dirty="0">
                <a:effectLst/>
                <a:latin typeface="Inter"/>
              </a:rPr>
              <a:t>）提升显著，</a:t>
            </a:r>
            <a:r>
              <a:rPr lang="zh-CN" altLang="en-US" sz="1600" b="0" i="0" dirty="0">
                <a:effectLst/>
                <a:highlight>
                  <a:srgbClr val="FFFF00"/>
                </a:highlight>
                <a:latin typeface="Inter"/>
              </a:rPr>
              <a:t>凸显其在复杂操作任务中的优异性能与优势</a:t>
            </a:r>
            <a:r>
              <a:rPr lang="zh-CN" altLang="en-US" b="0" i="0" dirty="0">
                <a:effectLst/>
                <a:latin typeface="Inter"/>
              </a:rPr>
              <a:t>。</a:t>
            </a:r>
            <a:endParaRPr lang="zh-CN" altLang="en-US" dirty="0"/>
          </a:p>
        </p:txBody>
      </p:sp>
      <p:sp>
        <p:nvSpPr>
          <p:cNvPr id="10" name="文本框 9">
            <a:extLst>
              <a:ext uri="{FF2B5EF4-FFF2-40B4-BE49-F238E27FC236}">
                <a16:creationId xmlns:a16="http://schemas.microsoft.com/office/drawing/2014/main" id="{69A84AA3-FD1F-41ED-AF26-52659A11ADCE}"/>
              </a:ext>
            </a:extLst>
          </p:cNvPr>
          <p:cNvSpPr txBox="1"/>
          <p:nvPr/>
        </p:nvSpPr>
        <p:spPr>
          <a:xfrm>
            <a:off x="6393427" y="4432516"/>
            <a:ext cx="5169309" cy="1815882"/>
          </a:xfrm>
          <a:prstGeom prst="rect">
            <a:avLst/>
          </a:prstGeom>
          <a:noFill/>
        </p:spPr>
        <p:txBody>
          <a:bodyPr wrap="square">
            <a:spAutoFit/>
          </a:bodyPr>
          <a:lstStyle/>
          <a:p>
            <a:r>
              <a:rPr lang="zh-CN" altLang="en-US" sz="1600" b="0" i="0" dirty="0">
                <a:effectLst/>
                <a:latin typeface="Inter"/>
              </a:rPr>
              <a:t>在 </a:t>
            </a:r>
            <a:r>
              <a:rPr lang="en-US" altLang="zh-CN" sz="1600" b="0" i="0" dirty="0">
                <a:effectLst/>
                <a:latin typeface="Inter"/>
              </a:rPr>
              <a:t>CALVIN </a:t>
            </a:r>
            <a:r>
              <a:rPr lang="zh-CN" altLang="en-US" sz="1600" b="0" i="0" dirty="0">
                <a:effectLst/>
                <a:latin typeface="Inter"/>
              </a:rPr>
              <a:t>基准测试中的表现，涵盖</a:t>
            </a:r>
            <a:r>
              <a:rPr lang="zh-CN" altLang="en-US" sz="1600" b="0" i="0" dirty="0">
                <a:solidFill>
                  <a:schemeClr val="accent3"/>
                </a:solidFill>
                <a:effectLst/>
                <a:latin typeface="Inter"/>
              </a:rPr>
              <a:t>直接动作学习、未来预测相关、</a:t>
            </a:r>
            <a:r>
              <a:rPr lang="en-US" altLang="zh-CN" sz="1600" b="0" i="0" dirty="0">
                <a:solidFill>
                  <a:schemeClr val="accent3"/>
                </a:solidFill>
                <a:effectLst/>
                <a:latin typeface="Inter"/>
              </a:rPr>
              <a:t>3D </a:t>
            </a:r>
            <a:r>
              <a:rPr lang="zh-CN" altLang="en-US" sz="1600" b="0" i="0" dirty="0">
                <a:solidFill>
                  <a:schemeClr val="accent3"/>
                </a:solidFill>
                <a:effectLst/>
                <a:latin typeface="Inter"/>
              </a:rPr>
              <a:t>方法</a:t>
            </a:r>
            <a:r>
              <a:rPr lang="zh-CN" altLang="en-US" sz="1600" b="0" i="0" dirty="0">
                <a:effectLst/>
                <a:latin typeface="Inter"/>
              </a:rPr>
              <a:t>等类别。标注数据为 </a:t>
            </a:r>
            <a:r>
              <a:rPr lang="en-US" altLang="zh-CN" sz="1600" b="0" i="0" dirty="0">
                <a:effectLst/>
                <a:latin typeface="Inter"/>
              </a:rPr>
              <a:t>100% ABC </a:t>
            </a:r>
            <a:r>
              <a:rPr lang="zh-CN" altLang="en-US" sz="1600" b="0" i="0" dirty="0">
                <a:effectLst/>
                <a:latin typeface="Inter"/>
              </a:rPr>
              <a:t>时，</a:t>
            </a:r>
            <a:r>
              <a:rPr lang="en-US" altLang="zh-CN" sz="1600" b="0" i="0" dirty="0">
                <a:effectLst/>
                <a:latin typeface="Inter"/>
              </a:rPr>
              <a:t>VPP</a:t>
            </a:r>
            <a:r>
              <a:rPr lang="zh-CN" altLang="en-US" sz="1600" b="0" i="0" dirty="0">
                <a:effectLst/>
                <a:latin typeface="Inter"/>
              </a:rPr>
              <a:t>（</a:t>
            </a:r>
            <a:r>
              <a:rPr lang="en-US" altLang="zh-CN" sz="1600" b="0" i="0" dirty="0">
                <a:effectLst/>
                <a:latin typeface="Inter"/>
              </a:rPr>
              <a:t>ours</a:t>
            </a:r>
            <a:r>
              <a:rPr lang="zh-CN" altLang="en-US" sz="1600" b="0" i="0" dirty="0">
                <a:effectLst/>
                <a:latin typeface="Inter"/>
              </a:rPr>
              <a:t>）的第 </a:t>
            </a:r>
            <a:r>
              <a:rPr lang="en-US" altLang="zh-CN" sz="1600" b="0" i="0" dirty="0">
                <a:effectLst/>
                <a:latin typeface="Inter"/>
              </a:rPr>
              <a:t>1 - 5 </a:t>
            </a:r>
            <a:r>
              <a:rPr lang="zh-CN" altLang="en-US" sz="1600" b="0" i="0" dirty="0">
                <a:effectLst/>
                <a:latin typeface="Inter"/>
              </a:rPr>
              <a:t>任务成功率及平均长度（</a:t>
            </a:r>
            <a:r>
              <a:rPr lang="en-US" altLang="zh-CN" sz="1600" b="0" i="0" dirty="0">
                <a:effectLst/>
                <a:latin typeface="Inter"/>
              </a:rPr>
              <a:t>4.33</a:t>
            </a:r>
            <a:r>
              <a:rPr lang="zh-CN" altLang="en-US" sz="1600" b="0" i="0" dirty="0">
                <a:effectLst/>
                <a:latin typeface="Inter"/>
              </a:rPr>
              <a:t>）</a:t>
            </a:r>
            <a:r>
              <a:rPr lang="zh-CN" altLang="en-US" sz="1600" b="0" i="0" dirty="0">
                <a:solidFill>
                  <a:srgbClr val="FF0000"/>
                </a:solidFill>
                <a:effectLst/>
                <a:latin typeface="Inter"/>
              </a:rPr>
              <a:t>显著优于 </a:t>
            </a:r>
            <a:r>
              <a:rPr lang="en-US" altLang="zh-CN" sz="1600" b="0" i="0" dirty="0">
                <a:effectLst/>
                <a:latin typeface="Inter"/>
              </a:rPr>
              <a:t>RT - 1</a:t>
            </a:r>
            <a:r>
              <a:rPr lang="zh-CN" altLang="en-US" sz="1600" b="0" i="0" dirty="0">
                <a:effectLst/>
                <a:latin typeface="Inter"/>
              </a:rPr>
              <a:t>、</a:t>
            </a:r>
            <a:r>
              <a:rPr lang="en-US" altLang="zh-CN" sz="1600" b="0" i="0" dirty="0">
                <a:effectLst/>
                <a:latin typeface="Inter"/>
              </a:rPr>
              <a:t>Diffusion Policy </a:t>
            </a:r>
            <a:r>
              <a:rPr lang="zh-CN" altLang="en-US" sz="1600" b="0" i="0" dirty="0">
                <a:effectLst/>
                <a:latin typeface="Inter"/>
              </a:rPr>
              <a:t>等方法；在数据效率部分，标注数据为 </a:t>
            </a:r>
            <a:r>
              <a:rPr lang="en-US" altLang="zh-CN" sz="1600" b="0" i="0" dirty="0">
                <a:effectLst/>
                <a:latin typeface="Inter"/>
              </a:rPr>
              <a:t>10% ABC </a:t>
            </a:r>
            <a:r>
              <a:rPr lang="zh-CN" altLang="en-US" sz="1600" b="0" i="0" dirty="0">
                <a:effectLst/>
                <a:latin typeface="Inter"/>
              </a:rPr>
              <a:t>时，</a:t>
            </a:r>
            <a:r>
              <a:rPr lang="en-US" altLang="zh-CN" sz="1600" b="0" i="0" dirty="0">
                <a:solidFill>
                  <a:srgbClr val="00B050"/>
                </a:solidFill>
                <a:effectLst/>
                <a:latin typeface="Inter"/>
              </a:rPr>
              <a:t>VPP </a:t>
            </a:r>
            <a:r>
              <a:rPr lang="zh-CN" altLang="en-US" sz="1600" b="0" i="0" dirty="0">
                <a:solidFill>
                  <a:srgbClr val="00B050"/>
                </a:solidFill>
                <a:effectLst/>
                <a:latin typeface="Inter"/>
              </a:rPr>
              <a:t>平均长度达 </a:t>
            </a:r>
            <a:r>
              <a:rPr lang="en-US" altLang="zh-CN" sz="1600" b="0" i="0" dirty="0">
                <a:solidFill>
                  <a:srgbClr val="00B050"/>
                </a:solidFill>
                <a:effectLst/>
                <a:latin typeface="Inter"/>
              </a:rPr>
              <a:t>3.25</a:t>
            </a:r>
            <a:r>
              <a:rPr lang="zh-CN" altLang="en-US" sz="1600" b="0" i="0" dirty="0">
                <a:effectLst/>
                <a:latin typeface="Inter"/>
              </a:rPr>
              <a:t>，远胜同条件下的 </a:t>
            </a:r>
            <a:r>
              <a:rPr lang="en-US" altLang="zh-CN" sz="1600" b="0" i="0" dirty="0">
                <a:effectLst/>
                <a:latin typeface="Inter"/>
              </a:rPr>
              <a:t>GR - 1</a:t>
            </a:r>
            <a:r>
              <a:rPr lang="zh-CN" altLang="en-US" sz="1600" b="0" i="0" dirty="0">
                <a:effectLst/>
                <a:latin typeface="Inter"/>
              </a:rPr>
              <a:t>（</a:t>
            </a:r>
            <a:r>
              <a:rPr lang="en-US" altLang="zh-CN" sz="1600" b="0" i="0" dirty="0">
                <a:effectLst/>
                <a:latin typeface="Inter"/>
              </a:rPr>
              <a:t>1.41</a:t>
            </a:r>
            <a:r>
              <a:rPr lang="zh-CN" altLang="en-US" sz="1600" b="0" i="0" dirty="0">
                <a:effectLst/>
                <a:latin typeface="Inter"/>
              </a:rPr>
              <a:t>），</a:t>
            </a:r>
            <a:r>
              <a:rPr lang="zh-CN" altLang="en-US" sz="1600" b="0" i="0" dirty="0">
                <a:effectLst/>
                <a:highlight>
                  <a:srgbClr val="FFFF00"/>
                </a:highlight>
                <a:latin typeface="Inter"/>
              </a:rPr>
              <a:t>凸显其在不同数据量下的优势与高效性，验证了 </a:t>
            </a:r>
            <a:r>
              <a:rPr lang="en-US" altLang="zh-CN" sz="1600" b="0" i="0" dirty="0">
                <a:effectLst/>
                <a:highlight>
                  <a:srgbClr val="FFFF00"/>
                </a:highlight>
                <a:latin typeface="Inter"/>
              </a:rPr>
              <a:t>VPP </a:t>
            </a:r>
            <a:r>
              <a:rPr lang="zh-CN" altLang="en-US" sz="1600" b="0" i="0" dirty="0">
                <a:effectLst/>
                <a:highlight>
                  <a:srgbClr val="FFFF00"/>
                </a:highlight>
                <a:latin typeface="Inter"/>
              </a:rPr>
              <a:t>在长视距操作任务中的卓越性能。</a:t>
            </a:r>
            <a:endParaRPr lang="zh-CN" altLang="en-US" sz="1600" dirty="0">
              <a:highlight>
                <a:srgbClr val="FFFF00"/>
              </a:highlight>
            </a:endParaRPr>
          </a:p>
        </p:txBody>
      </p:sp>
    </p:spTree>
    <p:extLst>
      <p:ext uri="{BB962C8B-B14F-4D97-AF65-F5344CB8AC3E}">
        <p14:creationId xmlns:p14="http://schemas.microsoft.com/office/powerpoint/2010/main" val="346939903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latin typeface="DeepSeek-CJK-patch"/>
              </a:rPr>
              <a:t>消融研究</a:t>
            </a:r>
          </a:p>
        </p:txBody>
      </p:sp>
      <p:sp>
        <p:nvSpPr>
          <p:cNvPr id="4" name="文本框 3">
            <a:extLst>
              <a:ext uri="{FF2B5EF4-FFF2-40B4-BE49-F238E27FC236}">
                <a16:creationId xmlns:a16="http://schemas.microsoft.com/office/drawing/2014/main" id="{DAED975D-1A52-4435-BE94-216C01CF7805}"/>
              </a:ext>
            </a:extLst>
          </p:cNvPr>
          <p:cNvSpPr txBox="1"/>
          <p:nvPr/>
        </p:nvSpPr>
        <p:spPr>
          <a:xfrm>
            <a:off x="5832987" y="608765"/>
            <a:ext cx="6096982" cy="1200329"/>
          </a:xfrm>
          <a:prstGeom prst="rect">
            <a:avLst/>
          </a:prstGeom>
          <a:noFill/>
        </p:spPr>
        <p:txBody>
          <a:bodyPr wrap="square">
            <a:spAutoFit/>
          </a:bodyPr>
          <a:lstStyle/>
          <a:p>
            <a:pPr algn="l">
              <a:buFont typeface="+mj-lt"/>
              <a:buAutoNum type="arabicPeriod"/>
            </a:pPr>
            <a:r>
              <a:rPr lang="en-US" altLang="zh-CN" b="1" i="0" dirty="0">
                <a:solidFill>
                  <a:srgbClr val="000000"/>
                </a:solidFill>
                <a:effectLst/>
                <a:latin typeface="Inter"/>
              </a:rPr>
              <a:t>Stable-VAE</a:t>
            </a:r>
            <a:r>
              <a:rPr lang="zh-CN" altLang="en-US" b="0" i="0" dirty="0">
                <a:solidFill>
                  <a:srgbClr val="000000"/>
                </a:solidFill>
                <a:effectLst/>
                <a:latin typeface="Inter"/>
              </a:rPr>
              <a:t>：使用 </a:t>
            </a:r>
            <a:r>
              <a:rPr lang="en-US" altLang="zh-CN" b="0" i="0" dirty="0">
                <a:solidFill>
                  <a:srgbClr val="000000"/>
                </a:solidFill>
                <a:effectLst/>
                <a:latin typeface="Inter"/>
              </a:rPr>
              <a:t>VAE </a:t>
            </a:r>
            <a:r>
              <a:rPr lang="zh-CN" altLang="en-US" b="0" i="0" dirty="0">
                <a:solidFill>
                  <a:srgbClr val="000000"/>
                </a:solidFill>
                <a:effectLst/>
                <a:latin typeface="Inter"/>
              </a:rPr>
              <a:t>图像重建损失进行预训练。输入的 </a:t>
            </a:r>
            <a:r>
              <a:rPr lang="en-US" altLang="zh-CN" b="0" i="0" dirty="0">
                <a:solidFill>
                  <a:srgbClr val="000000"/>
                </a:solidFill>
                <a:effectLst/>
                <a:latin typeface="Inter"/>
              </a:rPr>
              <a:t>256×256 </a:t>
            </a:r>
            <a:r>
              <a:rPr lang="zh-CN" altLang="en-US" b="0" i="0" dirty="0">
                <a:solidFill>
                  <a:srgbClr val="000000"/>
                </a:solidFill>
                <a:effectLst/>
                <a:latin typeface="Inter"/>
              </a:rPr>
              <a:t>图像通过 </a:t>
            </a:r>
            <a:r>
              <a:rPr lang="en-US" altLang="zh-CN" b="0" i="0" dirty="0">
                <a:solidFill>
                  <a:srgbClr val="000000"/>
                </a:solidFill>
                <a:effectLst/>
                <a:latin typeface="Inter"/>
              </a:rPr>
              <a:t>VAE </a:t>
            </a:r>
            <a:r>
              <a:rPr lang="zh-CN" altLang="en-US" b="0" i="0" dirty="0">
                <a:solidFill>
                  <a:srgbClr val="000000"/>
                </a:solidFill>
                <a:effectLst/>
                <a:latin typeface="Inter"/>
              </a:rPr>
              <a:t>编码为 </a:t>
            </a:r>
            <a:r>
              <a:rPr lang="en-US" altLang="zh-CN" b="0" i="0" dirty="0">
                <a:solidFill>
                  <a:srgbClr val="000000"/>
                </a:solidFill>
                <a:effectLst/>
                <a:latin typeface="Inter"/>
              </a:rPr>
              <a:t>32×32 </a:t>
            </a:r>
            <a:r>
              <a:rPr lang="zh-CN" altLang="en-US" b="0" i="0" dirty="0">
                <a:solidFill>
                  <a:srgbClr val="000000"/>
                </a:solidFill>
                <a:effectLst/>
                <a:latin typeface="Inter"/>
              </a:rPr>
              <a:t>特征，然后通过重采样器，重采样为 </a:t>
            </a:r>
            <a:r>
              <a:rPr lang="en-US" altLang="zh-CN" b="0" i="0" dirty="0">
                <a:solidFill>
                  <a:srgbClr val="000000"/>
                </a:solidFill>
                <a:effectLst/>
                <a:latin typeface="Inter"/>
              </a:rPr>
              <a:t>256 </a:t>
            </a:r>
            <a:r>
              <a:rPr lang="zh-CN" altLang="en-US" b="0" i="0" dirty="0">
                <a:solidFill>
                  <a:srgbClr val="000000"/>
                </a:solidFill>
                <a:effectLst/>
                <a:latin typeface="Inter"/>
              </a:rPr>
              <a:t>个</a:t>
            </a:r>
            <a:r>
              <a:rPr lang="en-US" altLang="zh-CN" b="0" i="0" dirty="0">
                <a:solidFill>
                  <a:srgbClr val="000000"/>
                </a:solidFill>
                <a:effectLst/>
                <a:latin typeface="Inter"/>
              </a:rPr>
              <a:t>token</a:t>
            </a:r>
            <a:r>
              <a:rPr lang="zh-CN" altLang="en-US" b="0" i="0" dirty="0">
                <a:solidFill>
                  <a:srgbClr val="000000"/>
                </a:solidFill>
                <a:effectLst/>
                <a:latin typeface="Inter"/>
              </a:rPr>
              <a:t>，再传递给扩散策略，与 </a:t>
            </a:r>
            <a:r>
              <a:rPr lang="en-US" altLang="zh-CN" b="0" i="0" dirty="0">
                <a:solidFill>
                  <a:srgbClr val="000000"/>
                </a:solidFill>
                <a:effectLst/>
                <a:latin typeface="Inter"/>
              </a:rPr>
              <a:t>VPP </a:t>
            </a:r>
            <a:r>
              <a:rPr lang="zh-CN" altLang="en-US" b="0" i="0" dirty="0">
                <a:solidFill>
                  <a:srgbClr val="000000"/>
                </a:solidFill>
                <a:effectLst/>
                <a:latin typeface="Inter"/>
              </a:rPr>
              <a:t>一致。</a:t>
            </a:r>
          </a:p>
        </p:txBody>
      </p:sp>
      <p:sp>
        <p:nvSpPr>
          <p:cNvPr id="6" name="文本框 5">
            <a:extLst>
              <a:ext uri="{FF2B5EF4-FFF2-40B4-BE49-F238E27FC236}">
                <a16:creationId xmlns:a16="http://schemas.microsoft.com/office/drawing/2014/main" id="{F942B003-4279-44D2-91C4-89C74B299704}"/>
              </a:ext>
            </a:extLst>
          </p:cNvPr>
          <p:cNvSpPr txBox="1"/>
          <p:nvPr/>
        </p:nvSpPr>
        <p:spPr>
          <a:xfrm>
            <a:off x="5832987" y="1809094"/>
            <a:ext cx="5894930" cy="1477328"/>
          </a:xfrm>
          <a:prstGeom prst="rect">
            <a:avLst/>
          </a:prstGeom>
          <a:noFill/>
        </p:spPr>
        <p:txBody>
          <a:bodyPr wrap="square">
            <a:spAutoFit/>
          </a:bodyPr>
          <a:lstStyle/>
          <a:p>
            <a:pPr algn="l"/>
            <a:r>
              <a:rPr lang="en-US" altLang="zh-CN" b="1" i="0" dirty="0">
                <a:solidFill>
                  <a:srgbClr val="000000"/>
                </a:solidFill>
                <a:effectLst/>
                <a:latin typeface="Inter"/>
              </a:rPr>
              <a:t>2.VC-1</a:t>
            </a:r>
            <a:r>
              <a:rPr lang="zh-CN" altLang="en-US" b="0" i="0" dirty="0">
                <a:solidFill>
                  <a:srgbClr val="000000"/>
                </a:solidFill>
                <a:effectLst/>
                <a:latin typeface="Inter"/>
              </a:rPr>
              <a:t>：使用掩码自动编码器损失进行预训练。作者指出，在下游任务数据集上使用 </a:t>
            </a:r>
            <a:r>
              <a:rPr lang="en-US" altLang="zh-CN" b="0" i="0" dirty="0">
                <a:solidFill>
                  <a:srgbClr val="000000"/>
                </a:solidFill>
                <a:effectLst/>
                <a:latin typeface="Inter"/>
              </a:rPr>
              <a:t>MAE </a:t>
            </a:r>
            <a:r>
              <a:rPr lang="zh-CN" altLang="en-US" b="0" i="0" dirty="0">
                <a:solidFill>
                  <a:srgbClr val="000000"/>
                </a:solidFill>
                <a:effectLst/>
                <a:latin typeface="Inter"/>
              </a:rPr>
              <a:t>损失对 </a:t>
            </a:r>
            <a:r>
              <a:rPr lang="en-US" altLang="zh-CN" b="0" i="0" dirty="0">
                <a:solidFill>
                  <a:srgbClr val="000000"/>
                </a:solidFill>
                <a:effectLst/>
                <a:latin typeface="Inter"/>
              </a:rPr>
              <a:t>vc-1 </a:t>
            </a:r>
            <a:r>
              <a:rPr lang="zh-CN" altLang="en-US" b="0" i="0" dirty="0">
                <a:solidFill>
                  <a:srgbClr val="000000"/>
                </a:solidFill>
                <a:effectLst/>
                <a:latin typeface="Inter"/>
              </a:rPr>
              <a:t>编码器进行微调可以显著提高性能。为了公平比较，本文首先在 </a:t>
            </a:r>
            <a:r>
              <a:rPr lang="en-US" altLang="zh-CN" b="0" i="0" dirty="0">
                <a:solidFill>
                  <a:srgbClr val="000000"/>
                </a:solidFill>
                <a:effectLst/>
                <a:latin typeface="Inter"/>
              </a:rPr>
              <a:t>VPP </a:t>
            </a:r>
            <a:r>
              <a:rPr lang="zh-CN" altLang="en-US" b="0" i="0" dirty="0">
                <a:solidFill>
                  <a:srgbClr val="000000"/>
                </a:solidFill>
                <a:effectLst/>
                <a:latin typeface="Inter"/>
              </a:rPr>
              <a:t>使用的相同视频数据集上对模型进行微调。</a:t>
            </a:r>
            <a:r>
              <a:rPr lang="en-US" altLang="zh-CN" b="0" i="0" dirty="0">
                <a:solidFill>
                  <a:srgbClr val="000000"/>
                </a:solidFill>
                <a:effectLst/>
                <a:latin typeface="Inter"/>
              </a:rPr>
              <a:t>vc-1 </a:t>
            </a:r>
            <a:r>
              <a:rPr lang="zh-CN" altLang="en-US" b="0" i="0" dirty="0">
                <a:solidFill>
                  <a:srgbClr val="000000"/>
                </a:solidFill>
                <a:effectLst/>
                <a:latin typeface="Inter"/>
              </a:rPr>
              <a:t>特征通过重采样器重采样为 </a:t>
            </a:r>
            <a:r>
              <a:rPr lang="en-US" altLang="zh-CN" b="0" i="0" dirty="0">
                <a:solidFill>
                  <a:srgbClr val="000000"/>
                </a:solidFill>
                <a:effectLst/>
                <a:latin typeface="Inter"/>
              </a:rPr>
              <a:t>256 </a:t>
            </a:r>
            <a:r>
              <a:rPr lang="zh-CN" altLang="en-US" b="0" i="0" dirty="0">
                <a:solidFill>
                  <a:srgbClr val="000000"/>
                </a:solidFill>
                <a:effectLst/>
                <a:latin typeface="Inter"/>
              </a:rPr>
              <a:t>个</a:t>
            </a:r>
            <a:r>
              <a:rPr lang="en-US" altLang="zh-CN" b="0" i="0" dirty="0">
                <a:solidFill>
                  <a:srgbClr val="000000"/>
                </a:solidFill>
                <a:effectLst/>
                <a:latin typeface="Inter"/>
              </a:rPr>
              <a:t>token </a:t>
            </a:r>
            <a:r>
              <a:rPr lang="zh-CN" altLang="en-US" b="0" i="0" dirty="0">
                <a:solidFill>
                  <a:srgbClr val="000000"/>
                </a:solidFill>
                <a:effectLst/>
                <a:latin typeface="Inter"/>
              </a:rPr>
              <a:t>，并传递给策略头。</a:t>
            </a:r>
          </a:p>
        </p:txBody>
      </p:sp>
      <p:sp>
        <p:nvSpPr>
          <p:cNvPr id="8" name="文本框 7">
            <a:extLst>
              <a:ext uri="{FF2B5EF4-FFF2-40B4-BE49-F238E27FC236}">
                <a16:creationId xmlns:a16="http://schemas.microsoft.com/office/drawing/2014/main" id="{2B473C9F-D39D-4CAD-B911-C05A3A9BEBB6}"/>
              </a:ext>
            </a:extLst>
          </p:cNvPr>
          <p:cNvSpPr txBox="1"/>
          <p:nvPr/>
        </p:nvSpPr>
        <p:spPr>
          <a:xfrm>
            <a:off x="5832987" y="3429000"/>
            <a:ext cx="5837411" cy="923330"/>
          </a:xfrm>
          <a:prstGeom prst="rect">
            <a:avLst/>
          </a:prstGeom>
          <a:noFill/>
        </p:spPr>
        <p:txBody>
          <a:bodyPr wrap="square">
            <a:spAutoFit/>
          </a:bodyPr>
          <a:lstStyle/>
          <a:p>
            <a:pPr algn="l"/>
            <a:r>
              <a:rPr lang="en-US" altLang="zh-CN" b="1" i="0" dirty="0">
                <a:solidFill>
                  <a:srgbClr val="000000"/>
                </a:solidFill>
                <a:effectLst/>
                <a:latin typeface="Inter"/>
              </a:rPr>
              <a:t>3.Voltron</a:t>
            </a:r>
            <a:r>
              <a:rPr lang="zh-CN" altLang="en-US" b="0" i="0" dirty="0">
                <a:solidFill>
                  <a:srgbClr val="000000"/>
                </a:solidFill>
                <a:effectLst/>
                <a:latin typeface="Inter"/>
              </a:rPr>
              <a:t>：同时使用 </a:t>
            </a:r>
            <a:r>
              <a:rPr lang="en-US" altLang="zh-CN" b="0" i="0" dirty="0">
                <a:solidFill>
                  <a:srgbClr val="000000"/>
                </a:solidFill>
                <a:effectLst/>
                <a:latin typeface="Inter"/>
              </a:rPr>
              <a:t>MAE </a:t>
            </a:r>
            <a:r>
              <a:rPr lang="zh-CN" altLang="en-US" b="0" i="0" dirty="0">
                <a:solidFill>
                  <a:srgbClr val="000000"/>
                </a:solidFill>
                <a:effectLst/>
                <a:latin typeface="Inter"/>
              </a:rPr>
              <a:t>未来重建和语言生成任务进行预训练。在本文的视频数据集上对模型进行了微调，并将特征重采样为 </a:t>
            </a:r>
            <a:r>
              <a:rPr lang="en-US" altLang="zh-CN" b="0" i="0" dirty="0">
                <a:solidFill>
                  <a:srgbClr val="000000"/>
                </a:solidFill>
                <a:effectLst/>
                <a:latin typeface="Inter"/>
              </a:rPr>
              <a:t>256 </a:t>
            </a:r>
            <a:r>
              <a:rPr lang="zh-CN" altLang="en-US" b="0" i="0" dirty="0">
                <a:solidFill>
                  <a:srgbClr val="000000"/>
                </a:solidFill>
                <a:effectLst/>
                <a:latin typeface="Inter"/>
              </a:rPr>
              <a:t>个</a:t>
            </a:r>
            <a:r>
              <a:rPr lang="en-US" altLang="zh-CN" b="0" i="0" dirty="0">
                <a:solidFill>
                  <a:srgbClr val="000000"/>
                </a:solidFill>
                <a:effectLst/>
                <a:latin typeface="Inter"/>
              </a:rPr>
              <a:t>token </a:t>
            </a:r>
            <a:r>
              <a:rPr lang="zh-CN" altLang="en-US" b="0" i="0" dirty="0">
                <a:solidFill>
                  <a:srgbClr val="000000"/>
                </a:solidFill>
                <a:effectLst/>
                <a:latin typeface="Inter"/>
              </a:rPr>
              <a:t>。</a:t>
            </a:r>
          </a:p>
        </p:txBody>
      </p:sp>
      <p:pic>
        <p:nvPicPr>
          <p:cNvPr id="10" name="图片 9">
            <a:extLst>
              <a:ext uri="{FF2B5EF4-FFF2-40B4-BE49-F238E27FC236}">
                <a16:creationId xmlns:a16="http://schemas.microsoft.com/office/drawing/2014/main" id="{1FA338E7-0A80-4ECF-8693-8075E5D19D54}"/>
              </a:ext>
            </a:extLst>
          </p:cNvPr>
          <p:cNvPicPr>
            <a:picLocks noChangeAspect="1"/>
          </p:cNvPicPr>
          <p:nvPr/>
        </p:nvPicPr>
        <p:blipFill>
          <a:blip r:embed="rId3"/>
          <a:stretch>
            <a:fillRect/>
          </a:stretch>
        </p:blipFill>
        <p:spPr>
          <a:xfrm>
            <a:off x="5832987" y="4352330"/>
            <a:ext cx="5811061" cy="2000529"/>
          </a:xfrm>
          <a:prstGeom prst="rect">
            <a:avLst/>
          </a:prstGeom>
        </p:spPr>
      </p:pic>
      <p:pic>
        <p:nvPicPr>
          <p:cNvPr id="12" name="图片 11">
            <a:extLst>
              <a:ext uri="{FF2B5EF4-FFF2-40B4-BE49-F238E27FC236}">
                <a16:creationId xmlns:a16="http://schemas.microsoft.com/office/drawing/2014/main" id="{CE27D249-68BA-4106-BD74-8B6991FE5278}"/>
              </a:ext>
            </a:extLst>
          </p:cNvPr>
          <p:cNvPicPr>
            <a:picLocks noChangeAspect="1"/>
          </p:cNvPicPr>
          <p:nvPr/>
        </p:nvPicPr>
        <p:blipFill>
          <a:blip r:embed="rId4"/>
          <a:stretch>
            <a:fillRect/>
          </a:stretch>
        </p:blipFill>
        <p:spPr>
          <a:xfrm>
            <a:off x="592282" y="1809094"/>
            <a:ext cx="5038653" cy="2416245"/>
          </a:xfrm>
          <a:prstGeom prst="rect">
            <a:avLst/>
          </a:prstGeom>
        </p:spPr>
      </p:pic>
      <p:sp>
        <p:nvSpPr>
          <p:cNvPr id="14" name="文本框 13">
            <a:extLst>
              <a:ext uri="{FF2B5EF4-FFF2-40B4-BE49-F238E27FC236}">
                <a16:creationId xmlns:a16="http://schemas.microsoft.com/office/drawing/2014/main" id="{00409B63-C3B0-467E-86EC-2301211311A8}"/>
              </a:ext>
            </a:extLst>
          </p:cNvPr>
          <p:cNvSpPr txBox="1"/>
          <p:nvPr/>
        </p:nvSpPr>
        <p:spPr>
          <a:xfrm>
            <a:off x="432129" y="4075617"/>
            <a:ext cx="5198806" cy="646331"/>
          </a:xfrm>
          <a:prstGeom prst="rect">
            <a:avLst/>
          </a:prstGeom>
          <a:noFill/>
        </p:spPr>
        <p:txBody>
          <a:bodyPr wrap="square">
            <a:spAutoFit/>
          </a:bodyPr>
          <a:lstStyle/>
          <a:p>
            <a:r>
              <a:rPr lang="zh-CN" altLang="en-US" b="1" i="0" dirty="0">
                <a:solidFill>
                  <a:srgbClr val="000000"/>
                </a:solidFill>
                <a:effectLst/>
                <a:latin typeface="Inter"/>
              </a:rPr>
              <a:t>视频预训练和互联网操作数据集的有效性</a:t>
            </a:r>
            <a:br>
              <a:rPr lang="zh-CN" altLang="en-US" dirty="0"/>
            </a:br>
            <a:endParaRPr lang="zh-CN" altLang="en-US" dirty="0"/>
          </a:p>
        </p:txBody>
      </p:sp>
      <p:sp>
        <p:nvSpPr>
          <p:cNvPr id="18" name="文本框 17">
            <a:extLst>
              <a:ext uri="{FF2B5EF4-FFF2-40B4-BE49-F238E27FC236}">
                <a16:creationId xmlns:a16="http://schemas.microsoft.com/office/drawing/2014/main" id="{E2BB12FD-21FD-4BFB-AAFF-1DD75F7CC704}"/>
              </a:ext>
            </a:extLst>
          </p:cNvPr>
          <p:cNvSpPr txBox="1"/>
          <p:nvPr/>
        </p:nvSpPr>
        <p:spPr>
          <a:xfrm>
            <a:off x="427059" y="4475431"/>
            <a:ext cx="5369098" cy="1754326"/>
          </a:xfrm>
          <a:prstGeom prst="rect">
            <a:avLst/>
          </a:prstGeom>
          <a:noFill/>
        </p:spPr>
        <p:txBody>
          <a:bodyPr wrap="square">
            <a:spAutoFit/>
          </a:bodyPr>
          <a:lstStyle/>
          <a:p>
            <a:r>
              <a:rPr lang="zh-CN" altLang="en-US" b="0" i="0" dirty="0">
                <a:effectLst/>
                <a:latin typeface="Inter"/>
              </a:rPr>
              <a:t>该表为 </a:t>
            </a:r>
            <a:r>
              <a:rPr lang="en-US" altLang="zh-CN" b="0" i="0" dirty="0">
                <a:effectLst/>
                <a:latin typeface="Inter"/>
              </a:rPr>
              <a:t>VPP </a:t>
            </a:r>
            <a:r>
              <a:rPr lang="zh-CN" altLang="en-US" b="0" i="0" dirty="0">
                <a:effectLst/>
                <a:latin typeface="Inter"/>
              </a:rPr>
              <a:t>模型的消融实验结果，呈现了移除不同组件或数据时的平均任务完成长度与延迟情况。实验显示，</a:t>
            </a:r>
            <a:r>
              <a:rPr lang="zh-CN" altLang="en-US" b="0" i="0" dirty="0">
                <a:solidFill>
                  <a:srgbClr val="00B0F0"/>
                </a:solidFill>
                <a:effectLst/>
                <a:latin typeface="Inter"/>
              </a:rPr>
              <a:t>移除互联网数据、</a:t>
            </a:r>
            <a:r>
              <a:rPr lang="en-US" altLang="zh-CN" b="0" i="0" dirty="0">
                <a:solidFill>
                  <a:srgbClr val="00B0F0"/>
                </a:solidFill>
                <a:effectLst/>
                <a:latin typeface="Inter"/>
              </a:rPr>
              <a:t>Calvin </a:t>
            </a:r>
            <a:r>
              <a:rPr lang="zh-CN" altLang="en-US" b="0" i="0" dirty="0">
                <a:solidFill>
                  <a:srgbClr val="00B0F0"/>
                </a:solidFill>
                <a:effectLst/>
                <a:latin typeface="Inter"/>
              </a:rPr>
              <a:t>视频预训练或 </a:t>
            </a:r>
            <a:r>
              <a:rPr lang="en-US" altLang="zh-CN" b="0" i="0" dirty="0">
                <a:solidFill>
                  <a:srgbClr val="00B0F0"/>
                </a:solidFill>
                <a:effectLst/>
                <a:latin typeface="Inter"/>
              </a:rPr>
              <a:t>SVD </a:t>
            </a:r>
            <a:r>
              <a:rPr lang="zh-CN" altLang="en-US" b="0" i="0" dirty="0">
                <a:solidFill>
                  <a:srgbClr val="00B0F0"/>
                </a:solidFill>
                <a:effectLst/>
                <a:latin typeface="Inter"/>
              </a:rPr>
              <a:t>预训练</a:t>
            </a:r>
            <a:r>
              <a:rPr lang="zh-CN" altLang="en-US" b="0" i="0" dirty="0">
                <a:effectLst/>
                <a:latin typeface="Inter"/>
              </a:rPr>
              <a:t>等均会导致平均任务完成</a:t>
            </a:r>
            <a:r>
              <a:rPr lang="zh-CN" altLang="en-US" b="0" i="0" dirty="0">
                <a:solidFill>
                  <a:srgbClr val="FF0000"/>
                </a:solidFill>
                <a:effectLst/>
                <a:latin typeface="Inter"/>
              </a:rPr>
              <a:t>长度下降</a:t>
            </a:r>
            <a:r>
              <a:rPr lang="zh-CN" altLang="en-US" b="0" i="0" dirty="0">
                <a:effectLst/>
                <a:latin typeface="Inter"/>
              </a:rPr>
              <a:t>，移除 </a:t>
            </a:r>
            <a:r>
              <a:rPr lang="en-US" altLang="zh-CN" b="0" i="0" dirty="0">
                <a:effectLst/>
                <a:latin typeface="Inter"/>
              </a:rPr>
              <a:t>Video Former </a:t>
            </a:r>
            <a:r>
              <a:rPr lang="zh-CN" altLang="en-US" b="0" i="0" dirty="0">
                <a:effectLst/>
                <a:latin typeface="Inter"/>
              </a:rPr>
              <a:t>不仅使平均长度降低，还</a:t>
            </a:r>
            <a:r>
              <a:rPr lang="zh-CN" altLang="en-US" b="0" i="0" dirty="0">
                <a:solidFill>
                  <a:srgbClr val="FFC000"/>
                </a:solidFill>
                <a:effectLst/>
                <a:latin typeface="Inter"/>
              </a:rPr>
              <a:t>显著增加延迟</a:t>
            </a:r>
            <a:r>
              <a:rPr lang="zh-CN" altLang="en-US" b="0" i="0" dirty="0">
                <a:effectLst/>
                <a:latin typeface="Inter"/>
              </a:rPr>
              <a:t>，突出了各组件及数据对 </a:t>
            </a:r>
            <a:r>
              <a:rPr lang="en-US" altLang="zh-CN" b="0" i="0" dirty="0">
                <a:effectLst/>
                <a:latin typeface="Inter"/>
              </a:rPr>
              <a:t>VPP </a:t>
            </a:r>
            <a:r>
              <a:rPr lang="zh-CN" altLang="en-US" b="0" i="0" dirty="0">
                <a:effectLst/>
                <a:latin typeface="Inter"/>
              </a:rPr>
              <a:t>模型性能的重要性。</a:t>
            </a:r>
            <a:endParaRPr lang="zh-CN" altLang="en-US" dirty="0"/>
          </a:p>
        </p:txBody>
      </p:sp>
    </p:spTree>
    <p:extLst>
      <p:ext uri="{BB962C8B-B14F-4D97-AF65-F5344CB8AC3E}">
        <p14:creationId xmlns:p14="http://schemas.microsoft.com/office/powerpoint/2010/main" val="265848583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l"/>
            <a:r>
              <a:rPr lang="zh-CN" altLang="en-US" dirty="0">
                <a:latin typeface="DeepSeek-CJK-patch"/>
              </a:rPr>
              <a:t>真实世界应用</a:t>
            </a:r>
          </a:p>
        </p:txBody>
      </p:sp>
      <p:pic>
        <p:nvPicPr>
          <p:cNvPr id="3" name="图片 2">
            <a:extLst>
              <a:ext uri="{FF2B5EF4-FFF2-40B4-BE49-F238E27FC236}">
                <a16:creationId xmlns:a16="http://schemas.microsoft.com/office/drawing/2014/main" id="{3737CBE4-3DDF-4B81-AB5F-1396B3EE3375}"/>
              </a:ext>
            </a:extLst>
          </p:cNvPr>
          <p:cNvPicPr>
            <a:picLocks noChangeAspect="1"/>
          </p:cNvPicPr>
          <p:nvPr/>
        </p:nvPicPr>
        <p:blipFill>
          <a:blip r:embed="rId3"/>
          <a:stretch>
            <a:fillRect/>
          </a:stretch>
        </p:blipFill>
        <p:spPr>
          <a:xfrm>
            <a:off x="5681079" y="487155"/>
            <a:ext cx="6074369" cy="2700979"/>
          </a:xfrm>
          <a:prstGeom prst="rect">
            <a:avLst/>
          </a:prstGeom>
        </p:spPr>
      </p:pic>
      <p:sp>
        <p:nvSpPr>
          <p:cNvPr id="6" name="文本框 5">
            <a:extLst>
              <a:ext uri="{FF2B5EF4-FFF2-40B4-BE49-F238E27FC236}">
                <a16:creationId xmlns:a16="http://schemas.microsoft.com/office/drawing/2014/main" id="{8DB93592-D818-42D2-B33E-C87111A7F594}"/>
              </a:ext>
            </a:extLst>
          </p:cNvPr>
          <p:cNvSpPr txBox="1"/>
          <p:nvPr/>
        </p:nvSpPr>
        <p:spPr>
          <a:xfrm>
            <a:off x="3467346" y="487156"/>
            <a:ext cx="2213733" cy="369332"/>
          </a:xfrm>
          <a:prstGeom prst="rect">
            <a:avLst/>
          </a:prstGeom>
          <a:noFill/>
        </p:spPr>
        <p:txBody>
          <a:bodyPr wrap="square">
            <a:spAutoFit/>
          </a:bodyPr>
          <a:lstStyle/>
          <a:p>
            <a:r>
              <a:rPr lang="en-US" altLang="zh-CN" b="1" i="0" dirty="0" err="1">
                <a:solidFill>
                  <a:srgbClr val="000000"/>
                </a:solidFill>
                <a:effectLst/>
                <a:latin typeface="Inter"/>
              </a:rPr>
              <a:t>Franka</a:t>
            </a:r>
            <a:r>
              <a:rPr lang="en-US" altLang="zh-CN" b="1" i="0" dirty="0">
                <a:solidFill>
                  <a:srgbClr val="000000"/>
                </a:solidFill>
                <a:effectLst/>
                <a:latin typeface="Inter"/>
              </a:rPr>
              <a:t> Panda </a:t>
            </a:r>
            <a:r>
              <a:rPr lang="zh-CN" altLang="en-US" b="1" i="0" dirty="0">
                <a:solidFill>
                  <a:srgbClr val="000000"/>
                </a:solidFill>
                <a:effectLst/>
                <a:latin typeface="Inter"/>
              </a:rPr>
              <a:t>机械臂</a:t>
            </a:r>
            <a:endParaRPr lang="zh-CN" altLang="en-US" dirty="0"/>
          </a:p>
        </p:txBody>
      </p:sp>
      <p:sp>
        <p:nvSpPr>
          <p:cNvPr id="8" name="文本框 7">
            <a:extLst>
              <a:ext uri="{FF2B5EF4-FFF2-40B4-BE49-F238E27FC236}">
                <a16:creationId xmlns:a16="http://schemas.microsoft.com/office/drawing/2014/main" id="{0F7913CC-7912-4162-8D9B-288B1E6762D3}"/>
              </a:ext>
            </a:extLst>
          </p:cNvPr>
          <p:cNvSpPr txBox="1"/>
          <p:nvPr/>
        </p:nvSpPr>
        <p:spPr>
          <a:xfrm>
            <a:off x="3467346" y="778043"/>
            <a:ext cx="2285656" cy="861774"/>
          </a:xfrm>
          <a:prstGeom prst="rect">
            <a:avLst/>
          </a:prstGeom>
          <a:noFill/>
        </p:spPr>
        <p:txBody>
          <a:bodyPr wrap="square">
            <a:spAutoFit/>
          </a:bodyPr>
          <a:lstStyle/>
          <a:p>
            <a:r>
              <a:rPr lang="zh-CN" altLang="en-US" sz="1000" b="0" i="0" dirty="0">
                <a:effectLst/>
                <a:latin typeface="Inter"/>
              </a:rPr>
              <a:t>         对</a:t>
            </a:r>
            <a:r>
              <a:rPr lang="en-US" altLang="zh-CN" sz="1000" b="0" i="0" dirty="0">
                <a:effectLst/>
                <a:latin typeface="Inter"/>
              </a:rPr>
              <a:t>30+ </a:t>
            </a:r>
            <a:r>
              <a:rPr lang="zh-CN" altLang="en-US" sz="1000" b="0" i="0" dirty="0">
                <a:effectLst/>
                <a:latin typeface="Inter"/>
              </a:rPr>
              <a:t>任务收集 </a:t>
            </a:r>
            <a:r>
              <a:rPr lang="en-US" altLang="zh-CN" sz="1000" b="0" i="0" dirty="0">
                <a:effectLst/>
                <a:latin typeface="Inter"/>
              </a:rPr>
              <a:t>2000+ </a:t>
            </a:r>
            <a:r>
              <a:rPr lang="zh-CN" altLang="en-US" sz="1000" b="0" i="0" dirty="0">
                <a:effectLst/>
                <a:latin typeface="Inter"/>
              </a:rPr>
              <a:t>条轨迹，分为 </a:t>
            </a:r>
            <a:r>
              <a:rPr lang="en-US" altLang="zh-CN" sz="1000" b="0" i="0" dirty="0">
                <a:effectLst/>
                <a:latin typeface="Inter"/>
              </a:rPr>
              <a:t>6 </a:t>
            </a:r>
            <a:r>
              <a:rPr lang="zh-CN" altLang="en-US" sz="1000" b="0" i="0" dirty="0">
                <a:effectLst/>
                <a:latin typeface="Inter"/>
              </a:rPr>
              <a:t>类：拾取、放置、按压、路径规划、打开和关闭。如果操作对象或背景场景是新的，则未见任务。其余为已知任务。</a:t>
            </a:r>
            <a:endParaRPr lang="zh-CN" altLang="en-US" sz="1000" dirty="0"/>
          </a:p>
        </p:txBody>
      </p:sp>
      <p:sp>
        <p:nvSpPr>
          <p:cNvPr id="10" name="文本框 9">
            <a:extLst>
              <a:ext uri="{FF2B5EF4-FFF2-40B4-BE49-F238E27FC236}">
                <a16:creationId xmlns:a16="http://schemas.microsoft.com/office/drawing/2014/main" id="{DED3CC08-5D37-4543-A54F-79F8CEC5CB95}"/>
              </a:ext>
            </a:extLst>
          </p:cNvPr>
          <p:cNvSpPr txBox="1"/>
          <p:nvPr/>
        </p:nvSpPr>
        <p:spPr>
          <a:xfrm>
            <a:off x="3562301" y="1561372"/>
            <a:ext cx="2095746" cy="369332"/>
          </a:xfrm>
          <a:prstGeom prst="rect">
            <a:avLst/>
          </a:prstGeom>
          <a:noFill/>
        </p:spPr>
        <p:txBody>
          <a:bodyPr wrap="square">
            <a:spAutoFit/>
          </a:bodyPr>
          <a:lstStyle/>
          <a:p>
            <a:r>
              <a:rPr lang="en-US" altLang="zh-CN" b="1" i="0" dirty="0">
                <a:solidFill>
                  <a:srgbClr val="000000"/>
                </a:solidFill>
                <a:effectLst/>
                <a:latin typeface="Inter"/>
              </a:rPr>
              <a:t>12</a:t>
            </a:r>
            <a:r>
              <a:rPr lang="zh-CN" altLang="en-US" b="1" i="0" dirty="0">
                <a:solidFill>
                  <a:srgbClr val="000000"/>
                </a:solidFill>
                <a:effectLst/>
                <a:latin typeface="Inter"/>
              </a:rPr>
              <a:t>自由度的灵巧手</a:t>
            </a:r>
            <a:endParaRPr lang="zh-CN" altLang="en-US" dirty="0"/>
          </a:p>
        </p:txBody>
      </p:sp>
      <p:sp>
        <p:nvSpPr>
          <p:cNvPr id="12" name="文本框 11">
            <a:extLst>
              <a:ext uri="{FF2B5EF4-FFF2-40B4-BE49-F238E27FC236}">
                <a16:creationId xmlns:a16="http://schemas.microsoft.com/office/drawing/2014/main" id="{96A72449-6775-4C49-9397-2B3F1D4E5414}"/>
              </a:ext>
            </a:extLst>
          </p:cNvPr>
          <p:cNvSpPr txBox="1"/>
          <p:nvPr/>
        </p:nvSpPr>
        <p:spPr>
          <a:xfrm>
            <a:off x="3467346" y="1864695"/>
            <a:ext cx="2213733" cy="1323439"/>
          </a:xfrm>
          <a:prstGeom prst="rect">
            <a:avLst/>
          </a:prstGeom>
          <a:noFill/>
        </p:spPr>
        <p:txBody>
          <a:bodyPr wrap="square">
            <a:spAutoFit/>
          </a:bodyPr>
          <a:lstStyle/>
          <a:p>
            <a:r>
              <a:rPr lang="zh-CN" altLang="en-US" sz="1000" b="0" i="0" dirty="0">
                <a:effectLst/>
                <a:latin typeface="Inter"/>
              </a:rPr>
              <a:t>         对</a:t>
            </a:r>
            <a:r>
              <a:rPr lang="en-US" altLang="zh-CN" sz="1000" b="0" i="0" dirty="0">
                <a:effectLst/>
                <a:latin typeface="Inter"/>
              </a:rPr>
              <a:t>100 </a:t>
            </a:r>
            <a:r>
              <a:rPr lang="en-US" altLang="zh-CN" sz="1000" dirty="0">
                <a:latin typeface="Inter"/>
              </a:rPr>
              <a:t>+</a:t>
            </a:r>
            <a:r>
              <a:rPr lang="zh-CN" altLang="en-US" sz="1000" b="0" i="0" dirty="0">
                <a:effectLst/>
                <a:latin typeface="Inter"/>
              </a:rPr>
              <a:t>任务收集了 </a:t>
            </a:r>
            <a:r>
              <a:rPr lang="en-US" altLang="zh-CN" sz="1000" b="0" i="0" dirty="0">
                <a:effectLst/>
                <a:latin typeface="Inter"/>
              </a:rPr>
              <a:t>4,000 +</a:t>
            </a:r>
            <a:r>
              <a:rPr lang="zh-CN" altLang="en-US" sz="1000" b="0" i="0" dirty="0">
                <a:effectLst/>
                <a:latin typeface="Inter"/>
              </a:rPr>
              <a:t>轨迹，分为 </a:t>
            </a:r>
            <a:r>
              <a:rPr lang="en-US" altLang="zh-CN" sz="1000" b="0" i="0" dirty="0">
                <a:effectLst/>
                <a:latin typeface="Inter"/>
              </a:rPr>
              <a:t>13 </a:t>
            </a:r>
            <a:r>
              <a:rPr lang="zh-CN" altLang="en-US" sz="1000" b="0" i="0" dirty="0">
                <a:effectLst/>
                <a:latin typeface="Inter"/>
              </a:rPr>
              <a:t>类，包括拾取、放置、杯子直立、重新定位、堆叠、传递、按压、拔插、打开、关闭、倾倒、吸取和敲击。任务分类同上。此外，我们还包括四个具有挑战性的工具使用任务，包括使用勺子、锤子、电钻和用于化学任务的移液管。</a:t>
            </a:r>
            <a:endParaRPr lang="zh-CN" altLang="en-US" sz="1000" dirty="0"/>
          </a:p>
        </p:txBody>
      </p:sp>
      <p:pic>
        <p:nvPicPr>
          <p:cNvPr id="14" name="图片 13">
            <a:extLst>
              <a:ext uri="{FF2B5EF4-FFF2-40B4-BE49-F238E27FC236}">
                <a16:creationId xmlns:a16="http://schemas.microsoft.com/office/drawing/2014/main" id="{126B598B-1DB6-4A1A-8FCF-906D22FAECE3}"/>
              </a:ext>
            </a:extLst>
          </p:cNvPr>
          <p:cNvPicPr>
            <a:picLocks noChangeAspect="1"/>
          </p:cNvPicPr>
          <p:nvPr/>
        </p:nvPicPr>
        <p:blipFill>
          <a:blip r:embed="rId4"/>
          <a:stretch>
            <a:fillRect/>
          </a:stretch>
        </p:blipFill>
        <p:spPr>
          <a:xfrm>
            <a:off x="484030" y="1858005"/>
            <a:ext cx="3030794" cy="1330129"/>
          </a:xfrm>
          <a:prstGeom prst="rect">
            <a:avLst/>
          </a:prstGeom>
        </p:spPr>
      </p:pic>
      <p:sp>
        <p:nvSpPr>
          <p:cNvPr id="16" name="文本框 15">
            <a:extLst>
              <a:ext uri="{FF2B5EF4-FFF2-40B4-BE49-F238E27FC236}">
                <a16:creationId xmlns:a16="http://schemas.microsoft.com/office/drawing/2014/main" id="{ACE8A799-D1BA-4DCB-BF04-F3179E33E039}"/>
              </a:ext>
            </a:extLst>
          </p:cNvPr>
          <p:cNvSpPr txBox="1"/>
          <p:nvPr/>
        </p:nvSpPr>
        <p:spPr>
          <a:xfrm>
            <a:off x="395256" y="3257158"/>
            <a:ext cx="3238747" cy="3139321"/>
          </a:xfrm>
          <a:prstGeom prst="rect">
            <a:avLst/>
          </a:prstGeom>
          <a:noFill/>
        </p:spPr>
        <p:txBody>
          <a:bodyPr wrap="square">
            <a:spAutoFit/>
          </a:bodyPr>
          <a:lstStyle/>
          <a:p>
            <a:r>
              <a:rPr lang="zh-CN" altLang="en-US" b="1" i="0" dirty="0">
                <a:solidFill>
                  <a:srgbClr val="000000"/>
                </a:solidFill>
                <a:effectLst/>
                <a:latin typeface="Inter"/>
              </a:rPr>
              <a:t>定量结果</a:t>
            </a:r>
            <a:br>
              <a:rPr lang="zh-CN" altLang="en-US" dirty="0"/>
            </a:br>
            <a:r>
              <a:rPr lang="zh-CN" altLang="en-US" dirty="0"/>
              <a:t>      本文</a:t>
            </a:r>
            <a:r>
              <a:rPr lang="zh-CN" altLang="en-US" b="0" i="0" dirty="0">
                <a:effectLst/>
                <a:latin typeface="Inter"/>
              </a:rPr>
              <a:t>选择最强的基线模型 </a:t>
            </a:r>
            <a:r>
              <a:rPr lang="en-US" altLang="zh-CN" b="0" i="0" dirty="0">
                <a:effectLst/>
                <a:latin typeface="Inter"/>
              </a:rPr>
              <a:t>GR-1</a:t>
            </a:r>
            <a:r>
              <a:rPr lang="zh-CN" altLang="en-US" b="0" i="0" dirty="0">
                <a:effectLst/>
                <a:latin typeface="Inter"/>
              </a:rPr>
              <a:t>、</a:t>
            </a:r>
            <a:r>
              <a:rPr lang="en-US" altLang="zh-CN" b="0" i="0" dirty="0">
                <a:effectLst/>
                <a:latin typeface="Inter"/>
              </a:rPr>
              <a:t>Susie </a:t>
            </a:r>
            <a:r>
              <a:rPr lang="zh-CN" altLang="en-US" b="0" i="0" dirty="0">
                <a:effectLst/>
                <a:latin typeface="Inter"/>
              </a:rPr>
              <a:t>和广泛使用的扩散策略作为基线。</a:t>
            </a:r>
            <a:endParaRPr lang="en-US" altLang="zh-CN" b="0" i="0" dirty="0">
              <a:effectLst/>
              <a:latin typeface="Inter"/>
            </a:endParaRPr>
          </a:p>
          <a:p>
            <a:r>
              <a:rPr lang="zh-CN" altLang="en-US" b="0" i="0" dirty="0">
                <a:effectLst/>
                <a:latin typeface="Inter"/>
              </a:rPr>
              <a:t>        为了评估，我们对 </a:t>
            </a:r>
            <a:r>
              <a:rPr lang="en-US" altLang="zh-CN" b="0" i="0" dirty="0">
                <a:effectLst/>
                <a:latin typeface="Inter"/>
              </a:rPr>
              <a:t>Panda </a:t>
            </a:r>
            <a:r>
              <a:rPr lang="zh-CN" altLang="en-US" b="0" i="0" dirty="0">
                <a:effectLst/>
                <a:latin typeface="Inter"/>
              </a:rPr>
              <a:t>机械臂操作任务进行了 </a:t>
            </a:r>
            <a:r>
              <a:rPr lang="en-US" altLang="zh-CN" b="0" i="0" dirty="0">
                <a:effectLst/>
                <a:latin typeface="Inter"/>
              </a:rPr>
              <a:t>200 </a:t>
            </a:r>
            <a:r>
              <a:rPr lang="en-US" altLang="zh-CN" dirty="0">
                <a:latin typeface="Inter"/>
              </a:rPr>
              <a:t>+</a:t>
            </a:r>
            <a:r>
              <a:rPr lang="zh-CN" altLang="en-US" b="0" i="0" dirty="0">
                <a:effectLst/>
                <a:latin typeface="Inter"/>
              </a:rPr>
              <a:t>次部署，对灵巧手操作任务进行了 </a:t>
            </a:r>
            <a:r>
              <a:rPr lang="en-US" altLang="zh-CN" b="0" i="0" dirty="0">
                <a:effectLst/>
                <a:latin typeface="Inter"/>
              </a:rPr>
              <a:t>500 </a:t>
            </a:r>
            <a:r>
              <a:rPr lang="en-US" altLang="zh-CN" dirty="0">
                <a:latin typeface="Inter"/>
              </a:rPr>
              <a:t>+</a:t>
            </a:r>
            <a:r>
              <a:rPr lang="zh-CN" altLang="en-US" b="0" i="0" dirty="0">
                <a:effectLst/>
                <a:latin typeface="Inter"/>
              </a:rPr>
              <a:t>次部署。</a:t>
            </a:r>
            <a:r>
              <a:rPr lang="zh-CN" altLang="en-US" b="0" i="0" dirty="0">
                <a:solidFill>
                  <a:srgbClr val="00B0F0"/>
                </a:solidFill>
                <a:effectLst/>
                <a:latin typeface="Inter"/>
              </a:rPr>
              <a:t>如上表，</a:t>
            </a:r>
            <a:r>
              <a:rPr lang="en-US" altLang="zh-CN" b="0" i="0" dirty="0">
                <a:solidFill>
                  <a:srgbClr val="00B0F0"/>
                </a:solidFill>
                <a:effectLst/>
                <a:latin typeface="Inter"/>
              </a:rPr>
              <a:t>VPP </a:t>
            </a:r>
            <a:r>
              <a:rPr lang="zh-CN" altLang="en-US" b="0" i="0" dirty="0">
                <a:solidFill>
                  <a:srgbClr val="00B0F0"/>
                </a:solidFill>
                <a:effectLst/>
                <a:latin typeface="Inter"/>
              </a:rPr>
              <a:t>在已见任务、未见任务和工具使用任务中均超过所有基线。</a:t>
            </a:r>
            <a:endParaRPr lang="zh-CN" altLang="en-US" dirty="0">
              <a:solidFill>
                <a:srgbClr val="00B0F0"/>
              </a:solidFill>
            </a:endParaRPr>
          </a:p>
        </p:txBody>
      </p:sp>
      <p:pic>
        <p:nvPicPr>
          <p:cNvPr id="18" name="图片 17">
            <a:extLst>
              <a:ext uri="{FF2B5EF4-FFF2-40B4-BE49-F238E27FC236}">
                <a16:creationId xmlns:a16="http://schemas.microsoft.com/office/drawing/2014/main" id="{A15E9304-C01D-42AB-85C5-6FF58AB1FFAA}"/>
              </a:ext>
            </a:extLst>
          </p:cNvPr>
          <p:cNvPicPr>
            <a:picLocks noChangeAspect="1"/>
          </p:cNvPicPr>
          <p:nvPr/>
        </p:nvPicPr>
        <p:blipFill>
          <a:blip r:embed="rId5"/>
          <a:stretch>
            <a:fillRect/>
          </a:stretch>
        </p:blipFill>
        <p:spPr>
          <a:xfrm>
            <a:off x="3514824" y="3213376"/>
            <a:ext cx="2744675" cy="1328848"/>
          </a:xfrm>
          <a:prstGeom prst="rect">
            <a:avLst/>
          </a:prstGeom>
        </p:spPr>
      </p:pic>
      <p:pic>
        <p:nvPicPr>
          <p:cNvPr id="22" name="图片 21">
            <a:extLst>
              <a:ext uri="{FF2B5EF4-FFF2-40B4-BE49-F238E27FC236}">
                <a16:creationId xmlns:a16="http://schemas.microsoft.com/office/drawing/2014/main" id="{525431AE-77A4-4DD8-8A19-41D5015C1A9E}"/>
              </a:ext>
            </a:extLst>
          </p:cNvPr>
          <p:cNvPicPr>
            <a:picLocks noChangeAspect="1"/>
          </p:cNvPicPr>
          <p:nvPr/>
        </p:nvPicPr>
        <p:blipFill>
          <a:blip r:embed="rId6"/>
          <a:stretch>
            <a:fillRect/>
          </a:stretch>
        </p:blipFill>
        <p:spPr>
          <a:xfrm>
            <a:off x="3514824" y="4783723"/>
            <a:ext cx="2744675" cy="1384569"/>
          </a:xfrm>
          <a:prstGeom prst="rect">
            <a:avLst/>
          </a:prstGeom>
        </p:spPr>
      </p:pic>
      <p:pic>
        <p:nvPicPr>
          <p:cNvPr id="24" name="图片 23">
            <a:extLst>
              <a:ext uri="{FF2B5EF4-FFF2-40B4-BE49-F238E27FC236}">
                <a16:creationId xmlns:a16="http://schemas.microsoft.com/office/drawing/2014/main" id="{49017D0E-D3E0-4949-8612-F7DD7F908CD7}"/>
              </a:ext>
            </a:extLst>
          </p:cNvPr>
          <p:cNvPicPr>
            <a:picLocks noChangeAspect="1"/>
          </p:cNvPicPr>
          <p:nvPr/>
        </p:nvPicPr>
        <p:blipFill>
          <a:blip r:embed="rId7"/>
          <a:stretch>
            <a:fillRect/>
          </a:stretch>
        </p:blipFill>
        <p:spPr>
          <a:xfrm>
            <a:off x="8938712" y="4722393"/>
            <a:ext cx="2816736" cy="1430723"/>
          </a:xfrm>
          <a:prstGeom prst="rect">
            <a:avLst/>
          </a:prstGeom>
        </p:spPr>
      </p:pic>
      <p:sp>
        <p:nvSpPr>
          <p:cNvPr id="26" name="文本框 25">
            <a:extLst>
              <a:ext uri="{FF2B5EF4-FFF2-40B4-BE49-F238E27FC236}">
                <a16:creationId xmlns:a16="http://schemas.microsoft.com/office/drawing/2014/main" id="{3349CB17-0CC5-4490-A96A-F8D11C11C1C0}"/>
              </a:ext>
            </a:extLst>
          </p:cNvPr>
          <p:cNvSpPr txBox="1"/>
          <p:nvPr/>
        </p:nvSpPr>
        <p:spPr>
          <a:xfrm>
            <a:off x="6212021" y="3213376"/>
            <a:ext cx="5492299" cy="1754326"/>
          </a:xfrm>
          <a:prstGeom prst="rect">
            <a:avLst/>
          </a:prstGeom>
          <a:noFill/>
        </p:spPr>
        <p:txBody>
          <a:bodyPr wrap="square">
            <a:spAutoFit/>
          </a:bodyPr>
          <a:lstStyle/>
          <a:p>
            <a:r>
              <a:rPr lang="zh-CN" altLang="en-US" b="1" i="0" dirty="0">
                <a:solidFill>
                  <a:srgbClr val="000000"/>
                </a:solidFill>
                <a:effectLst/>
                <a:latin typeface="Inter"/>
              </a:rPr>
              <a:t>泛化分析</a:t>
            </a:r>
            <a:endParaRPr lang="en-US" altLang="zh-CN" b="0" i="0" dirty="0">
              <a:effectLst/>
              <a:latin typeface="Inter"/>
            </a:endParaRPr>
          </a:p>
          <a:p>
            <a:r>
              <a:rPr lang="zh-CN" altLang="en-US" b="0" i="0" dirty="0">
                <a:effectLst/>
                <a:latin typeface="Inter"/>
              </a:rPr>
              <a:t>拾取网球、倒可口可乐，使用勺子。这些对象（网球、可口可乐或勺子）均未出现在我们收集的数据集中。如图所示，即使在未见任务上，视频预测模型也能预测合理的未来状态。此外，</a:t>
            </a:r>
            <a:r>
              <a:rPr lang="zh-CN" altLang="en-US" b="0" i="0" dirty="0">
                <a:solidFill>
                  <a:srgbClr val="FF0000"/>
                </a:solidFill>
                <a:effectLst/>
                <a:latin typeface="Inter"/>
              </a:rPr>
              <a:t>实际执行轨迹与预测的未来状态密切一致</a:t>
            </a:r>
            <a:r>
              <a:rPr lang="zh-CN" altLang="en-US" b="0" i="0" dirty="0">
                <a:effectLst/>
                <a:latin typeface="Inter"/>
              </a:rPr>
              <a:t>。</a:t>
            </a:r>
            <a:endParaRPr lang="zh-CN" altLang="en-US" dirty="0"/>
          </a:p>
        </p:txBody>
      </p:sp>
      <p:sp>
        <p:nvSpPr>
          <p:cNvPr id="28" name="文本框 27">
            <a:extLst>
              <a:ext uri="{FF2B5EF4-FFF2-40B4-BE49-F238E27FC236}">
                <a16:creationId xmlns:a16="http://schemas.microsoft.com/office/drawing/2014/main" id="{21A4E384-703E-4C7E-A415-FF1A375CF32E}"/>
              </a:ext>
            </a:extLst>
          </p:cNvPr>
          <p:cNvSpPr txBox="1"/>
          <p:nvPr/>
        </p:nvSpPr>
        <p:spPr>
          <a:xfrm>
            <a:off x="6212021" y="4963892"/>
            <a:ext cx="2816736" cy="1477328"/>
          </a:xfrm>
          <a:prstGeom prst="rect">
            <a:avLst/>
          </a:prstGeom>
          <a:noFill/>
        </p:spPr>
        <p:txBody>
          <a:bodyPr wrap="square">
            <a:spAutoFit/>
          </a:bodyPr>
          <a:lstStyle/>
          <a:p>
            <a:r>
              <a:rPr lang="zh-CN" altLang="en-US" b="1" i="0" dirty="0">
                <a:effectLst/>
                <a:latin typeface="Inter"/>
              </a:rPr>
              <a:t>结论：</a:t>
            </a:r>
            <a:r>
              <a:rPr lang="zh-CN" altLang="en-US" b="0" i="0" dirty="0">
                <a:effectLst/>
                <a:latin typeface="Inter"/>
              </a:rPr>
              <a:t>低层策略学习了健壮的逆动力学模型，只需在预测的未来中隐式跟踪机器人的运动，</a:t>
            </a:r>
            <a:r>
              <a:rPr lang="zh-CN" altLang="en-US" b="0" i="0" dirty="0">
                <a:solidFill>
                  <a:srgbClr val="FF0000"/>
                </a:solidFill>
                <a:effectLst/>
                <a:latin typeface="Inter"/>
              </a:rPr>
              <a:t>而无需关注新对象或背景</a:t>
            </a:r>
            <a:r>
              <a:rPr lang="zh-CN" altLang="en-US" b="0" i="0" dirty="0">
                <a:effectLst/>
                <a:latin typeface="Inter"/>
              </a:rPr>
              <a:t>。</a:t>
            </a:r>
            <a:endParaRPr lang="zh-CN" altLang="en-US" dirty="0"/>
          </a:p>
        </p:txBody>
      </p:sp>
    </p:spTree>
    <p:extLst>
      <p:ext uri="{BB962C8B-B14F-4D97-AF65-F5344CB8AC3E}">
        <p14:creationId xmlns:p14="http://schemas.microsoft.com/office/powerpoint/2010/main" val="120125176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AC776E2-7536-401E-8067-315ED2ED557D}"/>
              </a:ext>
            </a:extLst>
          </p:cNvPr>
          <p:cNvSpPr/>
          <p:nvPr/>
        </p:nvSpPr>
        <p:spPr>
          <a:xfrm>
            <a:off x="9265624" y="2178827"/>
            <a:ext cx="2330245" cy="3510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D67835-3A41-497D-B515-43294817E075}"/>
              </a:ext>
            </a:extLst>
          </p:cNvPr>
          <p:cNvSpPr/>
          <p:nvPr/>
        </p:nvSpPr>
        <p:spPr>
          <a:xfrm>
            <a:off x="9265624" y="2196525"/>
            <a:ext cx="2330245" cy="3510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E650EA3-F315-43FF-86E7-21D258F8AEFC}"/>
              </a:ext>
            </a:extLst>
          </p:cNvPr>
          <p:cNvSpPr/>
          <p:nvPr/>
        </p:nvSpPr>
        <p:spPr>
          <a:xfrm>
            <a:off x="6415548" y="2178827"/>
            <a:ext cx="2330245" cy="3510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29637F-AD25-4D67-A150-D2DDFB4E17F3}"/>
              </a:ext>
            </a:extLst>
          </p:cNvPr>
          <p:cNvSpPr/>
          <p:nvPr/>
        </p:nvSpPr>
        <p:spPr>
          <a:xfrm>
            <a:off x="6415548" y="2196525"/>
            <a:ext cx="2330245" cy="3510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C3B6B866-A3A8-4F73-84F5-FA93D26D6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7801" y="508630"/>
            <a:ext cx="4364331" cy="5840740"/>
          </a:xfrm>
          <a:prstGeom prst="rect">
            <a:avLst/>
          </a:prstGeom>
        </p:spPr>
      </p:pic>
      <p:sp>
        <p:nvSpPr>
          <p:cNvPr id="3" name="矩形 2">
            <a:extLst>
              <a:ext uri="{FF2B5EF4-FFF2-40B4-BE49-F238E27FC236}">
                <a16:creationId xmlns:a16="http://schemas.microsoft.com/office/drawing/2014/main" id="{9732BDB2-CBDA-48B1-A89B-3DC2D9C62B2D}"/>
              </a:ext>
            </a:extLst>
          </p:cNvPr>
          <p:cNvSpPr/>
          <p:nvPr/>
        </p:nvSpPr>
        <p:spPr>
          <a:xfrm>
            <a:off x="718247" y="2178827"/>
            <a:ext cx="2330245" cy="3510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E42FBB8-5009-404D-8652-16F2BB910DB6}"/>
              </a:ext>
            </a:extLst>
          </p:cNvPr>
          <p:cNvSpPr/>
          <p:nvPr/>
        </p:nvSpPr>
        <p:spPr>
          <a:xfrm>
            <a:off x="3523783" y="2178827"/>
            <a:ext cx="2330245" cy="3510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A17B123-30BA-49EA-A39D-479895E6920C}"/>
              </a:ext>
            </a:extLst>
          </p:cNvPr>
          <p:cNvSpPr/>
          <p:nvPr/>
        </p:nvSpPr>
        <p:spPr>
          <a:xfrm>
            <a:off x="718247" y="2196525"/>
            <a:ext cx="2330245" cy="3510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D07808B-66A0-4B67-8939-6EDAC496BE14}"/>
              </a:ext>
            </a:extLst>
          </p:cNvPr>
          <p:cNvSpPr/>
          <p:nvPr/>
        </p:nvSpPr>
        <p:spPr>
          <a:xfrm>
            <a:off x="3523783" y="2196525"/>
            <a:ext cx="2330245" cy="3510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zh-CN" altLang="en-US" dirty="0">
                <a:latin typeface="DeepSeek-CJK-patch"/>
              </a:rPr>
              <a:t>讨论与结论</a:t>
            </a:r>
          </a:p>
        </p:txBody>
      </p:sp>
      <p:sp>
        <p:nvSpPr>
          <p:cNvPr id="4" name="文本框 3">
            <a:extLst>
              <a:ext uri="{FF2B5EF4-FFF2-40B4-BE49-F238E27FC236}">
                <a16:creationId xmlns:a16="http://schemas.microsoft.com/office/drawing/2014/main" id="{3942A977-7806-4A76-914A-FC21B1E12266}"/>
              </a:ext>
            </a:extLst>
          </p:cNvPr>
          <p:cNvSpPr txBox="1"/>
          <p:nvPr/>
        </p:nvSpPr>
        <p:spPr>
          <a:xfrm>
            <a:off x="846558" y="2243423"/>
            <a:ext cx="2201934" cy="3416320"/>
          </a:xfrm>
          <a:prstGeom prst="rect">
            <a:avLst/>
          </a:prstGeom>
          <a:noFill/>
        </p:spPr>
        <p:txBody>
          <a:bodyPr wrap="square">
            <a:spAutoFit/>
          </a:bodyPr>
          <a:lstStyle/>
          <a:p>
            <a:r>
              <a:rPr lang="en-US" altLang="zh-CN" b="0" i="0" dirty="0">
                <a:effectLst/>
                <a:latin typeface="Inter"/>
              </a:rPr>
              <a:t>VPP </a:t>
            </a:r>
            <a:r>
              <a:rPr lang="zh-CN" altLang="en-US" b="0" i="0" dirty="0">
                <a:effectLst/>
                <a:latin typeface="Inter"/>
              </a:rPr>
              <a:t>通过预测性视觉表示，在机器人操作任务中展现出对长视距任务的卓越处理能力，在模拟与真实环境实验中均超越传统方法，验证了结合视频预训练与互联网操作数据的有效性，为机器人策略学习提供了新思路。</a:t>
            </a:r>
            <a:endParaRPr lang="zh-CN" altLang="en-US" dirty="0"/>
          </a:p>
        </p:txBody>
      </p:sp>
      <p:pic>
        <p:nvPicPr>
          <p:cNvPr id="14" name="图片 13">
            <a:extLst>
              <a:ext uri="{FF2B5EF4-FFF2-40B4-BE49-F238E27FC236}">
                <a16:creationId xmlns:a16="http://schemas.microsoft.com/office/drawing/2014/main" id="{4C3CF7AB-947E-4709-8F66-2252B4F598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2422" y="1776933"/>
            <a:ext cx="401894" cy="401894"/>
          </a:xfrm>
          <a:prstGeom prst="rect">
            <a:avLst/>
          </a:prstGeom>
        </p:spPr>
      </p:pic>
      <p:pic>
        <p:nvPicPr>
          <p:cNvPr id="16" name="图片 15">
            <a:extLst>
              <a:ext uri="{FF2B5EF4-FFF2-40B4-BE49-F238E27FC236}">
                <a16:creationId xmlns:a16="http://schemas.microsoft.com/office/drawing/2014/main" id="{E39AEFE6-19DB-46AF-8D26-C7D38526AC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7957" y="1776932"/>
            <a:ext cx="401895" cy="401895"/>
          </a:xfrm>
          <a:prstGeom prst="rect">
            <a:avLst/>
          </a:prstGeom>
        </p:spPr>
      </p:pic>
      <p:pic>
        <p:nvPicPr>
          <p:cNvPr id="18" name="图片 17">
            <a:extLst>
              <a:ext uri="{FF2B5EF4-FFF2-40B4-BE49-F238E27FC236}">
                <a16:creationId xmlns:a16="http://schemas.microsoft.com/office/drawing/2014/main" id="{231C3EBE-C733-4C10-9364-5F12D1BB91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722" y="1776932"/>
            <a:ext cx="401895" cy="401895"/>
          </a:xfrm>
          <a:prstGeom prst="rect">
            <a:avLst/>
          </a:prstGeom>
        </p:spPr>
      </p:pic>
      <p:pic>
        <p:nvPicPr>
          <p:cNvPr id="20" name="图片 19">
            <a:extLst>
              <a:ext uri="{FF2B5EF4-FFF2-40B4-BE49-F238E27FC236}">
                <a16:creationId xmlns:a16="http://schemas.microsoft.com/office/drawing/2014/main" id="{6250F49B-664D-42C5-B4B5-7AA7FEB347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29798" y="1776931"/>
            <a:ext cx="401896" cy="401896"/>
          </a:xfrm>
          <a:prstGeom prst="rect">
            <a:avLst/>
          </a:prstGeom>
        </p:spPr>
      </p:pic>
      <p:sp>
        <p:nvSpPr>
          <p:cNvPr id="22" name="文本框 21">
            <a:extLst>
              <a:ext uri="{FF2B5EF4-FFF2-40B4-BE49-F238E27FC236}">
                <a16:creationId xmlns:a16="http://schemas.microsoft.com/office/drawing/2014/main" id="{379572D1-CFE3-4D77-9EA2-50B98B4CC9D0}"/>
              </a:ext>
            </a:extLst>
          </p:cNvPr>
          <p:cNvSpPr txBox="1"/>
          <p:nvPr/>
        </p:nvSpPr>
        <p:spPr>
          <a:xfrm>
            <a:off x="3568323" y="2364224"/>
            <a:ext cx="2330245" cy="3139321"/>
          </a:xfrm>
          <a:prstGeom prst="rect">
            <a:avLst/>
          </a:prstGeom>
          <a:noFill/>
        </p:spPr>
        <p:txBody>
          <a:bodyPr wrap="square">
            <a:spAutoFit/>
          </a:bodyPr>
          <a:lstStyle/>
          <a:p>
            <a:r>
              <a:rPr lang="zh-CN" altLang="en-US" b="0" i="0" dirty="0">
                <a:effectLst/>
                <a:latin typeface="Inter"/>
              </a:rPr>
              <a:t>论文提出的 </a:t>
            </a:r>
            <a:r>
              <a:rPr lang="en-US" altLang="zh-CN" b="0" i="0" dirty="0">
                <a:effectLst/>
                <a:latin typeface="Inter"/>
              </a:rPr>
              <a:t>VPP </a:t>
            </a:r>
            <a:r>
              <a:rPr lang="zh-CN" altLang="en-US" b="0" i="0" dirty="0">
                <a:effectLst/>
                <a:latin typeface="Inter"/>
              </a:rPr>
              <a:t>利用视频扩散模型的预测性表征，经两阶段训练，在 </a:t>
            </a:r>
            <a:r>
              <a:rPr lang="en-US" altLang="zh-CN" b="0" i="0" dirty="0">
                <a:effectLst/>
                <a:latin typeface="Inter"/>
              </a:rPr>
              <a:t>Calvin</a:t>
            </a:r>
            <a:r>
              <a:rPr lang="zh-CN" altLang="en-US" b="0" i="0" dirty="0">
                <a:effectLst/>
                <a:latin typeface="Inter"/>
              </a:rPr>
              <a:t>、</a:t>
            </a:r>
            <a:r>
              <a:rPr lang="en-US" altLang="zh-CN" b="0" i="0" dirty="0" err="1">
                <a:effectLst/>
                <a:latin typeface="Inter"/>
              </a:rPr>
              <a:t>MetaWorld</a:t>
            </a:r>
            <a:r>
              <a:rPr lang="en-US" altLang="zh-CN" b="0" i="0" dirty="0">
                <a:effectLst/>
                <a:latin typeface="Inter"/>
              </a:rPr>
              <a:t> </a:t>
            </a:r>
            <a:r>
              <a:rPr lang="zh-CN" altLang="en-US" b="0" i="0" dirty="0">
                <a:effectLst/>
                <a:latin typeface="Inter"/>
              </a:rPr>
              <a:t>等基准测试及真实硬件平台上显著优于 </a:t>
            </a:r>
            <a:r>
              <a:rPr lang="en-US" altLang="zh-CN" b="0" i="0" dirty="0">
                <a:effectLst/>
                <a:latin typeface="Inter"/>
              </a:rPr>
              <a:t>RT - 1</a:t>
            </a:r>
            <a:r>
              <a:rPr lang="zh-CN" altLang="en-US" b="0" i="0" dirty="0">
                <a:effectLst/>
                <a:latin typeface="Inter"/>
              </a:rPr>
              <a:t>、</a:t>
            </a:r>
            <a:r>
              <a:rPr lang="en-US" altLang="zh-CN" b="0" i="0" dirty="0">
                <a:effectLst/>
                <a:latin typeface="Inter"/>
              </a:rPr>
              <a:t>GR - 1 </a:t>
            </a:r>
            <a:r>
              <a:rPr lang="zh-CN" altLang="en-US" b="0" i="0" dirty="0">
                <a:effectLst/>
                <a:latin typeface="Inter"/>
              </a:rPr>
              <a:t>等基线方法，证实了预测性视觉表示、视频预训练及特征聚合等设计的优势。</a:t>
            </a:r>
            <a:endParaRPr lang="zh-CN" altLang="en-US" dirty="0"/>
          </a:p>
        </p:txBody>
      </p:sp>
      <p:sp>
        <p:nvSpPr>
          <p:cNvPr id="24" name="文本框 23">
            <a:extLst>
              <a:ext uri="{FF2B5EF4-FFF2-40B4-BE49-F238E27FC236}">
                <a16:creationId xmlns:a16="http://schemas.microsoft.com/office/drawing/2014/main" id="{5ADD60C6-AF75-4255-BB32-E013F56A287A}"/>
              </a:ext>
            </a:extLst>
          </p:cNvPr>
          <p:cNvSpPr txBox="1"/>
          <p:nvPr/>
        </p:nvSpPr>
        <p:spPr>
          <a:xfrm>
            <a:off x="6460088" y="2364223"/>
            <a:ext cx="2330245" cy="3139321"/>
          </a:xfrm>
          <a:prstGeom prst="rect">
            <a:avLst/>
          </a:prstGeom>
          <a:noFill/>
        </p:spPr>
        <p:txBody>
          <a:bodyPr wrap="square">
            <a:spAutoFit/>
          </a:bodyPr>
          <a:lstStyle/>
          <a:p>
            <a:pPr algn="l">
              <a:buFont typeface="+mj-lt"/>
              <a:buAutoNum type="arabicPeriod"/>
            </a:pPr>
            <a:r>
              <a:rPr lang="en-US" altLang="zh-CN" b="0" i="0" dirty="0">
                <a:solidFill>
                  <a:srgbClr val="000000"/>
                </a:solidFill>
                <a:effectLst/>
                <a:latin typeface="Inter"/>
              </a:rPr>
              <a:t>VPP </a:t>
            </a:r>
            <a:r>
              <a:rPr lang="zh-CN" altLang="en-US" b="0" i="0" dirty="0">
                <a:solidFill>
                  <a:srgbClr val="000000"/>
                </a:solidFill>
                <a:effectLst/>
                <a:latin typeface="Inter"/>
              </a:rPr>
              <a:t>在极端复杂（如严重遮挡、动态干扰极强场景）下，泛化能力如何保障？</a:t>
            </a:r>
            <a:endParaRPr lang="en-US" altLang="zh-CN" b="0" i="0" dirty="0">
              <a:solidFill>
                <a:srgbClr val="000000"/>
              </a:solidFill>
              <a:effectLst/>
              <a:latin typeface="Inter"/>
            </a:endParaRPr>
          </a:p>
          <a:p>
            <a:pPr algn="l">
              <a:buFont typeface="+mj-lt"/>
              <a:buAutoNum type="arabicPeriod"/>
            </a:pPr>
            <a:endParaRPr lang="en-US" altLang="zh-CN" b="0" i="0" dirty="0">
              <a:solidFill>
                <a:srgbClr val="000000"/>
              </a:solidFill>
              <a:effectLst/>
              <a:latin typeface="Inter"/>
            </a:endParaRPr>
          </a:p>
          <a:p>
            <a:pPr algn="l">
              <a:buFont typeface="+mj-lt"/>
              <a:buAutoNum type="arabicPeriod"/>
            </a:pPr>
            <a:endParaRPr lang="zh-CN" altLang="en-US" b="0" i="0" dirty="0">
              <a:solidFill>
                <a:srgbClr val="000000"/>
              </a:solidFill>
              <a:effectLst/>
              <a:latin typeface="Inter"/>
            </a:endParaRPr>
          </a:p>
          <a:p>
            <a:pPr algn="l">
              <a:buFont typeface="+mj-lt"/>
              <a:buAutoNum type="arabicPeriod"/>
            </a:pPr>
            <a:r>
              <a:rPr lang="zh-CN" altLang="en-US" b="0" i="0" dirty="0">
                <a:solidFill>
                  <a:srgbClr val="000000"/>
                </a:solidFill>
                <a:effectLst/>
                <a:latin typeface="Inter"/>
              </a:rPr>
              <a:t>尽管采用 </a:t>
            </a:r>
            <a:r>
              <a:rPr lang="en-US" altLang="zh-CN" b="0" i="0" dirty="0">
                <a:solidFill>
                  <a:srgbClr val="000000"/>
                </a:solidFill>
                <a:effectLst/>
                <a:latin typeface="Inter"/>
              </a:rPr>
              <a:t>RTX 4090 </a:t>
            </a:r>
            <a:r>
              <a:rPr lang="zh-CN" altLang="en-US" b="0" i="0" dirty="0">
                <a:solidFill>
                  <a:srgbClr val="000000"/>
                </a:solidFill>
                <a:effectLst/>
                <a:latin typeface="Inter"/>
              </a:rPr>
              <a:t>提升效率，但在</a:t>
            </a:r>
            <a:r>
              <a:rPr lang="zh-CN" altLang="en-US" b="0" i="0" dirty="0">
                <a:effectLst/>
                <a:latin typeface="Inter"/>
              </a:rPr>
              <a:t>资</a:t>
            </a:r>
            <a:r>
              <a:rPr lang="zh-CN" altLang="en-US" b="0" i="0" dirty="0">
                <a:solidFill>
                  <a:srgbClr val="F0F2F4"/>
                </a:solidFill>
                <a:effectLst/>
                <a:latin typeface="Inter"/>
              </a:rPr>
              <a:t>源</a:t>
            </a:r>
            <a:r>
              <a:rPr lang="zh-CN" altLang="en-US" b="0" i="0" dirty="0">
                <a:solidFill>
                  <a:srgbClr val="000000"/>
                </a:solidFill>
                <a:effectLst/>
                <a:latin typeface="Inter"/>
              </a:rPr>
              <a:t>受限的实际场景中，</a:t>
            </a:r>
            <a:r>
              <a:rPr lang="en-US" altLang="zh-CN" b="0" i="0" dirty="0">
                <a:solidFill>
                  <a:srgbClr val="000000"/>
                </a:solidFill>
                <a:effectLst/>
                <a:latin typeface="Inter"/>
              </a:rPr>
              <a:t>VPP </a:t>
            </a:r>
            <a:r>
              <a:rPr lang="zh-CN" altLang="en-US" b="0" i="0" dirty="0">
                <a:solidFill>
                  <a:srgbClr val="000000"/>
                </a:solidFill>
                <a:effectLst/>
                <a:latin typeface="Inter"/>
              </a:rPr>
              <a:t>的计算成本是否会成为瓶颈？</a:t>
            </a:r>
          </a:p>
        </p:txBody>
      </p:sp>
      <p:sp>
        <p:nvSpPr>
          <p:cNvPr id="26" name="文本框 25">
            <a:extLst>
              <a:ext uri="{FF2B5EF4-FFF2-40B4-BE49-F238E27FC236}">
                <a16:creationId xmlns:a16="http://schemas.microsoft.com/office/drawing/2014/main" id="{8E271C4C-51E7-4872-B240-9000675FBACE}"/>
              </a:ext>
            </a:extLst>
          </p:cNvPr>
          <p:cNvSpPr txBox="1"/>
          <p:nvPr/>
        </p:nvSpPr>
        <p:spPr>
          <a:xfrm>
            <a:off x="9249797" y="2272623"/>
            <a:ext cx="2330246" cy="3416320"/>
          </a:xfrm>
          <a:prstGeom prst="rect">
            <a:avLst/>
          </a:prstGeom>
          <a:noFill/>
        </p:spPr>
        <p:txBody>
          <a:bodyPr wrap="square">
            <a:spAutoFit/>
          </a:bodyPr>
          <a:lstStyle/>
          <a:p>
            <a:pPr algn="l">
              <a:buFont typeface="+mj-lt"/>
              <a:buAutoNum type="arabicPeriod"/>
            </a:pPr>
            <a:r>
              <a:rPr lang="zh-CN" altLang="en-US" b="0" i="0" dirty="0">
                <a:solidFill>
                  <a:schemeClr val="bg1"/>
                </a:solidFill>
                <a:effectLst/>
                <a:latin typeface="Inter"/>
              </a:rPr>
              <a:t>开发更轻量化的模型架构，降低计算开销，提升在资源受限</a:t>
            </a:r>
            <a:r>
              <a:rPr lang="zh-CN" altLang="en-US" b="0" i="0" dirty="0">
                <a:effectLst/>
                <a:latin typeface="Inter"/>
              </a:rPr>
              <a:t>场景的</a:t>
            </a:r>
            <a:r>
              <a:rPr lang="zh-CN" altLang="en-US" b="0" i="0" dirty="0">
                <a:solidFill>
                  <a:schemeClr val="bg1"/>
                </a:solidFill>
                <a:effectLst/>
                <a:latin typeface="Inter"/>
              </a:rPr>
              <a:t>适用性。</a:t>
            </a:r>
            <a:endParaRPr lang="en-US" altLang="zh-CN" b="0" i="0" dirty="0">
              <a:solidFill>
                <a:schemeClr val="bg1"/>
              </a:solidFill>
              <a:effectLst/>
              <a:latin typeface="Inter"/>
            </a:endParaRPr>
          </a:p>
          <a:p>
            <a:pPr algn="l">
              <a:buFont typeface="+mj-lt"/>
              <a:buAutoNum type="arabicPeriod"/>
            </a:pPr>
            <a:endParaRPr lang="zh-CN" altLang="en-US" b="0" i="0" dirty="0">
              <a:solidFill>
                <a:schemeClr val="bg1"/>
              </a:solidFill>
              <a:effectLst/>
              <a:latin typeface="Inter"/>
            </a:endParaRPr>
          </a:p>
          <a:p>
            <a:pPr algn="l">
              <a:buFont typeface="+mj-lt"/>
              <a:buAutoNum type="arabicPeriod"/>
            </a:pPr>
            <a:r>
              <a:rPr lang="zh-CN" altLang="en-US" b="0" i="0" dirty="0">
                <a:solidFill>
                  <a:schemeClr val="bg1"/>
                </a:solidFill>
                <a:effectLst/>
                <a:latin typeface="Inter"/>
              </a:rPr>
              <a:t>探索</a:t>
            </a:r>
            <a:r>
              <a:rPr lang="zh-CN" altLang="en-US" b="0" i="0" dirty="0">
                <a:effectLst/>
                <a:latin typeface="Inter"/>
              </a:rPr>
              <a:t>多</a:t>
            </a:r>
            <a:r>
              <a:rPr lang="zh-CN" altLang="en-US" b="0" i="0" dirty="0">
                <a:solidFill>
                  <a:schemeClr val="bg1"/>
                </a:solidFill>
                <a:effectLst/>
                <a:latin typeface="Inter"/>
              </a:rPr>
              <a:t>模</a:t>
            </a:r>
            <a:r>
              <a:rPr lang="zh-CN" altLang="en-US" b="0" i="0" dirty="0">
                <a:effectLst/>
                <a:latin typeface="Inter"/>
              </a:rPr>
              <a:t>态融</a:t>
            </a:r>
            <a:r>
              <a:rPr lang="zh-CN" altLang="en-US" b="0" i="0" dirty="0">
                <a:solidFill>
                  <a:schemeClr val="bg1"/>
                </a:solidFill>
                <a:effectLst/>
                <a:latin typeface="Inter"/>
              </a:rPr>
              <a:t>合（如触觉、音频），</a:t>
            </a:r>
            <a:r>
              <a:rPr lang="zh-CN" altLang="en-US" b="0" i="0" dirty="0">
                <a:effectLst/>
                <a:latin typeface="Inter"/>
              </a:rPr>
              <a:t>增强</a:t>
            </a:r>
            <a:r>
              <a:rPr lang="zh-CN" altLang="en-US" b="0" i="0" dirty="0">
                <a:solidFill>
                  <a:schemeClr val="bg1"/>
                </a:solidFill>
                <a:effectLst/>
                <a:latin typeface="Inter"/>
              </a:rPr>
              <a:t>机器人</a:t>
            </a:r>
            <a:r>
              <a:rPr lang="zh-CN" altLang="en-US" b="0" i="0" dirty="0">
                <a:effectLst/>
                <a:latin typeface="Inter"/>
              </a:rPr>
              <a:t>对复</a:t>
            </a:r>
            <a:r>
              <a:rPr lang="zh-CN" altLang="en-US" b="0" i="0" dirty="0">
                <a:solidFill>
                  <a:schemeClr val="bg1"/>
                </a:solidFill>
                <a:effectLst/>
                <a:latin typeface="Inter"/>
              </a:rPr>
              <a:t>杂环</a:t>
            </a:r>
            <a:r>
              <a:rPr lang="zh-CN" altLang="en-US" b="0" i="0" dirty="0">
                <a:effectLst/>
                <a:latin typeface="Inter"/>
              </a:rPr>
              <a:t>境的</a:t>
            </a:r>
            <a:r>
              <a:rPr lang="zh-CN" altLang="en-US" b="0" i="0" dirty="0">
                <a:solidFill>
                  <a:schemeClr val="bg1"/>
                </a:solidFill>
                <a:effectLst/>
                <a:latin typeface="Inter"/>
              </a:rPr>
              <a:t>感</a:t>
            </a:r>
            <a:r>
              <a:rPr lang="zh-CN" altLang="en-US" b="0" i="0" dirty="0">
                <a:effectLst/>
                <a:latin typeface="Inter"/>
              </a:rPr>
              <a:t>知与处理能力。</a:t>
            </a:r>
          </a:p>
          <a:p>
            <a:pPr algn="l">
              <a:buFont typeface="+mj-lt"/>
              <a:buAutoNum type="arabicPeriod"/>
            </a:pPr>
            <a:r>
              <a:rPr lang="zh-CN" altLang="en-US" b="0" i="0" dirty="0">
                <a:effectLst/>
                <a:latin typeface="Inter"/>
              </a:rPr>
              <a:t>针对极端复杂环境设计</a:t>
            </a:r>
            <a:r>
              <a:rPr lang="zh-CN" altLang="en-US" b="0" i="0" dirty="0">
                <a:solidFill>
                  <a:schemeClr val="bg1"/>
                </a:solidFill>
                <a:effectLst/>
                <a:latin typeface="Inter"/>
              </a:rPr>
              <a:t>鲁</a:t>
            </a:r>
            <a:r>
              <a:rPr lang="zh-CN" altLang="en-US" b="0" i="0" dirty="0">
                <a:effectLst/>
                <a:latin typeface="Inter"/>
              </a:rPr>
              <a:t>棒性策略，进一步提升泛化性能。</a:t>
            </a:r>
          </a:p>
        </p:txBody>
      </p:sp>
    </p:spTree>
    <p:extLst>
      <p:ext uri="{BB962C8B-B14F-4D97-AF65-F5344CB8AC3E}">
        <p14:creationId xmlns:p14="http://schemas.microsoft.com/office/powerpoint/2010/main" val="366919923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9" name="矩形 8"/>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 name="文本框 3"/>
          <p:cNvSpPr txBox="1"/>
          <p:nvPr/>
        </p:nvSpPr>
        <p:spPr>
          <a:xfrm>
            <a:off x="2569302" y="2609419"/>
            <a:ext cx="7053116" cy="830997"/>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dirty="0">
                <a:solidFill>
                  <a:schemeClr val="bg1"/>
                </a:solidFill>
                <a:cs typeface="+mn-ea"/>
                <a:sym typeface="+mn-lt"/>
              </a:rPr>
              <a:t>感谢聆听   批评指正</a:t>
            </a:r>
          </a:p>
        </p:txBody>
      </p:sp>
      <p:sp>
        <p:nvSpPr>
          <p:cNvPr id="19" name="矩形 259"/>
          <p:cNvSpPr>
            <a:spLocks noChangeArrowheads="1"/>
          </p:cNvSpPr>
          <p:nvPr/>
        </p:nvSpPr>
        <p:spPr bwMode="auto">
          <a:xfrm>
            <a:off x="3686048" y="3761228"/>
            <a:ext cx="4819624" cy="37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en-US" altLang="zh-CN" sz="700" dirty="0">
                <a:solidFill>
                  <a:schemeClr val="bg1"/>
                </a:solidFill>
                <a:latin typeface="+mn-lt"/>
                <a:ea typeface="+mn-ea"/>
                <a:cs typeface="+mn-ea"/>
                <a:sym typeface="+mn-lt"/>
              </a:rPr>
              <a:t>CONTRACTED WIND POWERPOINT TEMPLATE DESIGNS CONTRACTED WIND POWERPOINT</a:t>
            </a:r>
          </a:p>
          <a:p>
            <a:pPr algn="ctr" fontAlgn="base">
              <a:lnSpc>
                <a:spcPct val="120000"/>
              </a:lnSpc>
              <a:spcBef>
                <a:spcPct val="0"/>
              </a:spcBef>
              <a:spcAft>
                <a:spcPct val="0"/>
              </a:spcAft>
              <a:buFont typeface="Arial" panose="020B0604020202020204" pitchFamily="34" charset="0"/>
              <a:buNone/>
            </a:pPr>
            <a:r>
              <a:rPr lang="en-US" altLang="zh-CN" sz="700" dirty="0">
                <a:solidFill>
                  <a:schemeClr val="bg1"/>
                </a:solidFill>
                <a:latin typeface="+mn-lt"/>
                <a:ea typeface="+mn-ea"/>
                <a:cs typeface="+mn-ea"/>
                <a:sym typeface="+mn-lt"/>
              </a:rPr>
              <a:t> TEMPLATE DESIGNS CONTRACTED WIND POWERPOINT TEMPLATE DESIGNS CONTRACTED WIND POWERPOINT TEMPLATE DESIGNS</a:t>
            </a:r>
            <a:endParaRPr lang="zh-CN" altLang="en-US" sz="700" dirty="0">
              <a:solidFill>
                <a:schemeClr val="bg1"/>
              </a:solidFill>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8)">
                                      <p:cBhvr>
                                        <p:cTn id="12" dur="750"/>
                                        <p:tgtEl>
                                          <p:spTgt spid="9"/>
                                        </p:tgtEl>
                                      </p:cBhvr>
                                    </p:animEffect>
                                  </p:childTnLst>
                                </p:cTn>
                              </p:par>
                            </p:childTnLst>
                          </p:cTn>
                        </p:par>
                        <p:par>
                          <p:cTn id="13" fill="hold">
                            <p:stCondLst>
                              <p:cond delay="750"/>
                            </p:stCondLst>
                            <p:childTnLst>
                              <p:par>
                                <p:cTn id="14" presetID="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b="1" i="0" dirty="0">
                <a:effectLst/>
                <a:latin typeface="DeepSeek-CJK-patch"/>
              </a:rPr>
              <a:t>背景与问题</a:t>
            </a:r>
          </a:p>
        </p:txBody>
      </p:sp>
      <p:sp>
        <p:nvSpPr>
          <p:cNvPr id="10" name="TextBox 28"/>
          <p:cNvSpPr txBox="1"/>
          <p:nvPr/>
        </p:nvSpPr>
        <p:spPr>
          <a:xfrm>
            <a:off x="9611766" y="553765"/>
            <a:ext cx="2346671" cy="27699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sz="1800" b="1" dirty="0">
                <a:solidFill>
                  <a:srgbClr val="000000"/>
                </a:solidFill>
                <a:latin typeface="Inter"/>
              </a:rPr>
              <a:t>现有视觉表征的局限</a:t>
            </a:r>
          </a:p>
        </p:txBody>
      </p:sp>
      <p:sp>
        <p:nvSpPr>
          <p:cNvPr id="4" name="矩形 3"/>
          <p:cNvSpPr/>
          <p:nvPr/>
        </p:nvSpPr>
        <p:spPr>
          <a:xfrm>
            <a:off x="9091077" y="849136"/>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6" name="TextBox 28"/>
          <p:cNvSpPr txBox="1"/>
          <p:nvPr/>
        </p:nvSpPr>
        <p:spPr>
          <a:xfrm>
            <a:off x="454250" y="3815262"/>
            <a:ext cx="2955577" cy="27699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sz="1800" b="1" dirty="0">
                <a:solidFill>
                  <a:srgbClr val="000000"/>
                </a:solidFill>
                <a:latin typeface="Inter"/>
              </a:rPr>
              <a:t>机器人策略的挑战</a:t>
            </a:r>
          </a:p>
        </p:txBody>
      </p:sp>
      <p:sp>
        <p:nvSpPr>
          <p:cNvPr id="18" name="矩形 17"/>
          <p:cNvSpPr/>
          <p:nvPr/>
        </p:nvSpPr>
        <p:spPr>
          <a:xfrm>
            <a:off x="454250" y="4139908"/>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8" name="直接连接符 7"/>
          <p:cNvCxnSpPr>
            <a:cxnSpLocks/>
          </p:cNvCxnSpPr>
          <p:nvPr/>
        </p:nvCxnSpPr>
        <p:spPr>
          <a:xfrm>
            <a:off x="454250" y="3767615"/>
            <a:ext cx="7507404" cy="29059"/>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descr="浅谈单图像三维重建算法-极市开发者社区">
            <a:extLst>
              <a:ext uri="{FF2B5EF4-FFF2-40B4-BE49-F238E27FC236}">
                <a16:creationId xmlns:a16="http://schemas.microsoft.com/office/drawing/2014/main" id="{C4E57260-C9F9-4EBD-9699-A5C22ABF8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50" y="1752263"/>
            <a:ext cx="6053523" cy="19636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MAE：对比掩码自编码器是更强大的视觉学习者(速读版)_contrastive masked autoencoders are ...">
            <a:extLst>
              <a:ext uri="{FF2B5EF4-FFF2-40B4-BE49-F238E27FC236}">
                <a16:creationId xmlns:a16="http://schemas.microsoft.com/office/drawing/2014/main" id="{6E0B9E43-54F8-450D-939D-A4ED644232E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5236"/>
          <a:stretch/>
        </p:blipFill>
        <p:spPr bwMode="auto">
          <a:xfrm>
            <a:off x="8011908" y="4593304"/>
            <a:ext cx="3686513" cy="175040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连接符 25">
            <a:extLst>
              <a:ext uri="{FF2B5EF4-FFF2-40B4-BE49-F238E27FC236}">
                <a16:creationId xmlns:a16="http://schemas.microsoft.com/office/drawing/2014/main" id="{36E3F372-0180-43AD-8635-B6C50E5CB89B}"/>
              </a:ext>
            </a:extLst>
          </p:cNvPr>
          <p:cNvCxnSpPr>
            <a:cxnSpLocks/>
          </p:cNvCxnSpPr>
          <p:nvPr/>
        </p:nvCxnSpPr>
        <p:spPr>
          <a:xfrm>
            <a:off x="7949027" y="3796674"/>
            <a:ext cx="0" cy="2610064"/>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0CEE2F08-0382-4D6A-AC78-BDEB6E9A8D6C}"/>
              </a:ext>
            </a:extLst>
          </p:cNvPr>
          <p:cNvSpPr txBox="1"/>
          <p:nvPr/>
        </p:nvSpPr>
        <p:spPr>
          <a:xfrm>
            <a:off x="6584502" y="1654622"/>
            <a:ext cx="2148418" cy="2031325"/>
          </a:xfrm>
          <a:prstGeom prst="rect">
            <a:avLst/>
          </a:prstGeom>
          <a:noFill/>
        </p:spPr>
        <p:txBody>
          <a:bodyPr wrap="square">
            <a:spAutoFit/>
          </a:bodyPr>
          <a:lstStyle/>
          <a:p>
            <a:r>
              <a:rPr lang="zh-CN" altLang="en-US" b="1" i="0" dirty="0">
                <a:effectLst/>
                <a:latin typeface="Inter"/>
              </a:rPr>
              <a:t>单图像重建</a:t>
            </a:r>
            <a:r>
              <a:rPr lang="zh-CN" altLang="en-US" b="0" i="0" dirty="0">
                <a:effectLst/>
                <a:latin typeface="Inter"/>
              </a:rPr>
              <a:t>（如 </a:t>
            </a:r>
            <a:r>
              <a:rPr lang="en-US" altLang="zh-CN" b="0" i="0" dirty="0">
                <a:effectLst/>
                <a:latin typeface="Inter"/>
              </a:rPr>
              <a:t>MAE</a:t>
            </a:r>
            <a:r>
              <a:rPr lang="zh-CN" altLang="en-US" b="0" i="0" dirty="0">
                <a:effectLst/>
                <a:latin typeface="Inter"/>
              </a:rPr>
              <a:t>、</a:t>
            </a:r>
            <a:r>
              <a:rPr lang="en-US" altLang="zh-CN" b="0" i="0" dirty="0">
                <a:effectLst/>
                <a:latin typeface="Inter"/>
              </a:rPr>
              <a:t>VAE</a:t>
            </a:r>
            <a:r>
              <a:rPr lang="zh-CN" altLang="en-US" b="0" i="0" dirty="0">
                <a:effectLst/>
                <a:latin typeface="Inter"/>
              </a:rPr>
              <a:t>）仅关注单帧像素级重构，割裂时序依赖，无法建模物体运动、机械臂轨迹等动态过程；</a:t>
            </a:r>
            <a:endParaRPr lang="en-US" altLang="zh-CN" b="0" i="0" dirty="0">
              <a:effectLst/>
              <a:latin typeface="Inter"/>
            </a:endParaRPr>
          </a:p>
        </p:txBody>
      </p:sp>
      <p:sp>
        <p:nvSpPr>
          <p:cNvPr id="36" name="文本框 35">
            <a:extLst>
              <a:ext uri="{FF2B5EF4-FFF2-40B4-BE49-F238E27FC236}">
                <a16:creationId xmlns:a16="http://schemas.microsoft.com/office/drawing/2014/main" id="{9C49DD7D-0981-4538-A696-B131836880AA}"/>
              </a:ext>
            </a:extLst>
          </p:cNvPr>
          <p:cNvSpPr txBox="1"/>
          <p:nvPr/>
        </p:nvSpPr>
        <p:spPr>
          <a:xfrm>
            <a:off x="4582075" y="3870356"/>
            <a:ext cx="3366952" cy="2585323"/>
          </a:xfrm>
          <a:prstGeom prst="rect">
            <a:avLst/>
          </a:prstGeom>
          <a:noFill/>
        </p:spPr>
        <p:txBody>
          <a:bodyPr wrap="square">
            <a:spAutoFit/>
          </a:bodyPr>
          <a:lstStyle/>
          <a:p>
            <a:r>
              <a:rPr lang="zh-CN" altLang="en-US" b="0" i="0" dirty="0">
                <a:effectLst/>
                <a:latin typeface="Inter"/>
              </a:rPr>
              <a:t>机器人策略面临两大挑战：</a:t>
            </a:r>
            <a:r>
              <a:rPr lang="zh-CN" altLang="en-US" b="1" i="0" dirty="0">
                <a:solidFill>
                  <a:srgbClr val="000000"/>
                </a:solidFill>
                <a:effectLst/>
                <a:latin typeface="Inter"/>
              </a:rPr>
              <a:t>动态环境感知不足</a:t>
            </a:r>
            <a:r>
              <a:rPr lang="zh-CN" altLang="en-US" b="0" i="0" dirty="0">
                <a:effectLst/>
                <a:latin typeface="Inter"/>
              </a:rPr>
              <a:t>，传统静态视觉表征（单图像重建 </a:t>
            </a:r>
            <a:r>
              <a:rPr lang="en-US" altLang="zh-CN" b="0" i="0" dirty="0">
                <a:effectLst/>
                <a:latin typeface="Inter"/>
              </a:rPr>
              <a:t>/ </a:t>
            </a:r>
            <a:r>
              <a:rPr lang="zh-CN" altLang="en-US" b="0" i="0" dirty="0">
                <a:effectLst/>
                <a:latin typeface="Inter"/>
              </a:rPr>
              <a:t>对比学习）割裂时序依赖，难建模物体运动与因果关系；</a:t>
            </a:r>
            <a:r>
              <a:rPr lang="zh-CN" altLang="en-US" b="1" i="0" dirty="0">
                <a:solidFill>
                  <a:srgbClr val="000000"/>
                </a:solidFill>
                <a:effectLst/>
                <a:latin typeface="Inter"/>
              </a:rPr>
              <a:t>长时序动作规划低效</a:t>
            </a:r>
            <a:r>
              <a:rPr lang="zh-CN" altLang="en-US" b="0" i="0" dirty="0">
                <a:effectLst/>
                <a:latin typeface="Inter"/>
              </a:rPr>
              <a:t>，逐帧决策导致误差累积，跨场景泛化能力弱，需兼顾动态预测与多步规划的统一表征框架。</a:t>
            </a:r>
            <a:endParaRPr lang="zh-CN" altLang="en-US" dirty="0"/>
          </a:p>
        </p:txBody>
      </p:sp>
      <p:pic>
        <p:nvPicPr>
          <p:cNvPr id="1030" name="Picture 6" descr="图片">
            <a:extLst>
              <a:ext uri="{FF2B5EF4-FFF2-40B4-BE49-F238E27FC236}">
                <a16:creationId xmlns:a16="http://schemas.microsoft.com/office/drawing/2014/main" id="{875EF1B9-4C3D-4D5B-902E-0991166AD82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46231" y="4233274"/>
            <a:ext cx="2303847" cy="19685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A2ED345-FBCA-45ED-9598-7F85A68747F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189537" y="3878342"/>
            <a:ext cx="1335743" cy="2383610"/>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39">
            <a:extLst>
              <a:ext uri="{FF2B5EF4-FFF2-40B4-BE49-F238E27FC236}">
                <a16:creationId xmlns:a16="http://schemas.microsoft.com/office/drawing/2014/main" id="{8AFAC7C5-7A77-41F3-BED5-6DE34242293E}"/>
              </a:ext>
            </a:extLst>
          </p:cNvPr>
          <p:cNvSpPr txBox="1"/>
          <p:nvPr/>
        </p:nvSpPr>
        <p:spPr>
          <a:xfrm>
            <a:off x="3185799" y="747265"/>
            <a:ext cx="5636186" cy="923330"/>
          </a:xfrm>
          <a:prstGeom prst="rect">
            <a:avLst/>
          </a:prstGeom>
          <a:noFill/>
        </p:spPr>
        <p:txBody>
          <a:bodyPr wrap="square">
            <a:spAutoFit/>
          </a:bodyPr>
          <a:lstStyle/>
          <a:p>
            <a:r>
              <a:rPr lang="zh-CN" altLang="en-US" b="0" i="0" dirty="0">
                <a:effectLst/>
                <a:latin typeface="Inter"/>
              </a:rPr>
              <a:t>现有视觉表征方法（如单图像重建、对比学习）的核心局限在于</a:t>
            </a:r>
            <a:r>
              <a:rPr lang="zh-CN" altLang="en-US" b="1" i="0" dirty="0">
                <a:solidFill>
                  <a:srgbClr val="000000"/>
                </a:solidFill>
                <a:effectLst/>
                <a:latin typeface="Inter"/>
              </a:rPr>
              <a:t>以静态信息为主导，缺乏对动态环境的预测能力</a:t>
            </a:r>
            <a:r>
              <a:rPr lang="zh-CN" altLang="en-US" b="0" i="0" dirty="0">
                <a:effectLst/>
                <a:latin typeface="Inter"/>
              </a:rPr>
              <a:t>。</a:t>
            </a:r>
            <a:endParaRPr lang="zh-CN" altLang="en-US" dirty="0"/>
          </a:p>
        </p:txBody>
      </p:sp>
      <p:sp>
        <p:nvSpPr>
          <p:cNvPr id="42" name="文本框 41">
            <a:extLst>
              <a:ext uri="{FF2B5EF4-FFF2-40B4-BE49-F238E27FC236}">
                <a16:creationId xmlns:a16="http://schemas.microsoft.com/office/drawing/2014/main" id="{658AE0D9-61CF-4881-9AFF-B53CB5791E75}"/>
              </a:ext>
            </a:extLst>
          </p:cNvPr>
          <p:cNvSpPr txBox="1"/>
          <p:nvPr/>
        </p:nvSpPr>
        <p:spPr>
          <a:xfrm>
            <a:off x="8769795" y="1158513"/>
            <a:ext cx="3074119" cy="2308324"/>
          </a:xfrm>
          <a:prstGeom prst="rect">
            <a:avLst/>
          </a:prstGeom>
          <a:noFill/>
        </p:spPr>
        <p:txBody>
          <a:bodyPr wrap="square">
            <a:spAutoFit/>
          </a:bodyPr>
          <a:lstStyle/>
          <a:p>
            <a:r>
              <a:rPr lang="zh-CN" altLang="en-US" b="1" i="0" dirty="0">
                <a:effectLst/>
                <a:latin typeface="Inter"/>
              </a:rPr>
              <a:t>对比学习</a:t>
            </a:r>
            <a:r>
              <a:rPr lang="zh-CN" altLang="en-US" b="0" i="0" dirty="0">
                <a:effectLst/>
                <a:latin typeface="Inter"/>
              </a:rPr>
              <a:t>（如 </a:t>
            </a:r>
            <a:r>
              <a:rPr lang="en-US" altLang="zh-CN" b="0" i="0" dirty="0" err="1">
                <a:effectLst/>
                <a:latin typeface="Inter"/>
              </a:rPr>
              <a:t>SimCLR</a:t>
            </a:r>
            <a:r>
              <a:rPr lang="zh-CN" altLang="en-US" b="0" i="0" dirty="0">
                <a:effectLst/>
                <a:latin typeface="Inter"/>
              </a:rPr>
              <a:t>、</a:t>
            </a:r>
            <a:r>
              <a:rPr lang="en-US" altLang="zh-CN" b="0" i="0" dirty="0">
                <a:effectLst/>
                <a:latin typeface="Inter"/>
              </a:rPr>
              <a:t>CLIP</a:t>
            </a:r>
            <a:r>
              <a:rPr lang="zh-CN" altLang="en-US" b="0" i="0" dirty="0">
                <a:effectLst/>
                <a:latin typeface="Inter"/>
              </a:rPr>
              <a:t>）依赖单图多视图或相邻帧对比，仅捕捉短期局部差异，难以建模长期因果关系（如动作如何改变环境状态）。二者均无法为机器人策略提供未来状态的显式指导，导致在长时操作、复杂交互等</a:t>
            </a:r>
            <a:endParaRPr lang="zh-CN" altLang="en-US" dirty="0"/>
          </a:p>
        </p:txBody>
      </p:sp>
      <p:sp>
        <p:nvSpPr>
          <p:cNvPr id="44" name="文本框 43">
            <a:extLst>
              <a:ext uri="{FF2B5EF4-FFF2-40B4-BE49-F238E27FC236}">
                <a16:creationId xmlns:a16="http://schemas.microsoft.com/office/drawing/2014/main" id="{A44634D8-D4E2-481B-91C0-035E5017F95A}"/>
              </a:ext>
            </a:extLst>
          </p:cNvPr>
          <p:cNvSpPr txBox="1"/>
          <p:nvPr/>
        </p:nvSpPr>
        <p:spPr>
          <a:xfrm>
            <a:off x="8005822" y="3402746"/>
            <a:ext cx="3904013" cy="1200329"/>
          </a:xfrm>
          <a:prstGeom prst="rect">
            <a:avLst/>
          </a:prstGeom>
          <a:noFill/>
        </p:spPr>
        <p:txBody>
          <a:bodyPr wrap="square">
            <a:spAutoFit/>
          </a:bodyPr>
          <a:lstStyle/>
          <a:p>
            <a:r>
              <a:rPr lang="zh-CN" altLang="en-US" b="0" i="0" dirty="0">
                <a:effectLst/>
                <a:latin typeface="Inter"/>
              </a:rPr>
              <a:t>任务中泛化能力不足。其本质是将动态建模简化为静态特征提取，无法满足具身任务对 “未来状态预测” 的核心需求。</a:t>
            </a:r>
            <a:endParaRPr lang="zh-CN" altLang="en-US" dirty="0"/>
          </a:p>
        </p:txBody>
      </p:sp>
      <p:cxnSp>
        <p:nvCxnSpPr>
          <p:cNvPr id="45" name="直接连接符 44">
            <a:extLst>
              <a:ext uri="{FF2B5EF4-FFF2-40B4-BE49-F238E27FC236}">
                <a16:creationId xmlns:a16="http://schemas.microsoft.com/office/drawing/2014/main" id="{0473870D-4353-40B4-B1BB-C451B2C6ECEE}"/>
              </a:ext>
            </a:extLst>
          </p:cNvPr>
          <p:cNvCxnSpPr>
            <a:cxnSpLocks/>
          </p:cNvCxnSpPr>
          <p:nvPr/>
        </p:nvCxnSpPr>
        <p:spPr>
          <a:xfrm>
            <a:off x="8663631" y="583099"/>
            <a:ext cx="0" cy="2819647"/>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8CBE4F1-ABC1-428E-B139-C46F961E3615}"/>
              </a:ext>
            </a:extLst>
          </p:cNvPr>
          <p:cNvCxnSpPr>
            <a:cxnSpLocks/>
          </p:cNvCxnSpPr>
          <p:nvPr/>
        </p:nvCxnSpPr>
        <p:spPr>
          <a:xfrm flipH="1">
            <a:off x="7929093" y="3407915"/>
            <a:ext cx="715975" cy="5351"/>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9E3D101-24C4-4B2E-B321-86459AD4C7BE}"/>
              </a:ext>
            </a:extLst>
          </p:cNvPr>
          <p:cNvCxnSpPr>
            <a:cxnSpLocks/>
          </p:cNvCxnSpPr>
          <p:nvPr/>
        </p:nvCxnSpPr>
        <p:spPr>
          <a:xfrm flipH="1" flipV="1">
            <a:off x="7939549" y="3406030"/>
            <a:ext cx="10268" cy="376114"/>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1+#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0-#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16" presetClass="entr" presetSubtype="21"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arn(inVertical)">
                                      <p:cBhvr>
                                        <p:cTn id="28" dur="500"/>
                                        <p:tgtEl>
                                          <p:spTgt spid="26"/>
                                        </p:tgtEl>
                                      </p:cBhvr>
                                    </p:animEffect>
                                  </p:childTnLst>
                                </p:cTn>
                              </p:par>
                              <p:par>
                                <p:cTn id="29" presetID="16" presetClass="entr" presetSubtype="21"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arn(inVertical)">
                                      <p:cBhvr>
                                        <p:cTn id="31" dur="500"/>
                                        <p:tgtEl>
                                          <p:spTgt spid="45"/>
                                        </p:tgtEl>
                                      </p:cBhvr>
                                    </p:animEffect>
                                  </p:childTnLst>
                                </p:cTn>
                              </p:par>
                              <p:par>
                                <p:cTn id="32" presetID="16" presetClass="entr" presetSubtype="21"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par>
                                <p:cTn id="35" presetID="16" presetClass="entr" presetSubtype="21"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barn(inVertical)">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16" grpId="0"/>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b="1" i="0" dirty="0">
                <a:effectLst/>
                <a:latin typeface="DeepSeek-CJK-patch"/>
              </a:rPr>
              <a:t>背景与问题</a:t>
            </a:r>
          </a:p>
        </p:txBody>
      </p:sp>
      <p:pic>
        <p:nvPicPr>
          <p:cNvPr id="22" name="图片 21">
            <a:extLst>
              <a:ext uri="{FF2B5EF4-FFF2-40B4-BE49-F238E27FC236}">
                <a16:creationId xmlns:a16="http://schemas.microsoft.com/office/drawing/2014/main" id="{69F3F05F-026F-475F-9764-53D3965C8C22}"/>
              </a:ext>
            </a:extLst>
          </p:cNvPr>
          <p:cNvPicPr>
            <a:picLocks noChangeAspect="1"/>
          </p:cNvPicPr>
          <p:nvPr/>
        </p:nvPicPr>
        <p:blipFill>
          <a:blip r:embed="rId3"/>
          <a:stretch>
            <a:fillRect/>
          </a:stretch>
        </p:blipFill>
        <p:spPr>
          <a:xfrm>
            <a:off x="6247759" y="3687192"/>
            <a:ext cx="4049428" cy="2518546"/>
          </a:xfrm>
          <a:prstGeom prst="rect">
            <a:avLst/>
          </a:prstGeom>
        </p:spPr>
      </p:pic>
      <p:sp>
        <p:nvSpPr>
          <p:cNvPr id="23" name="文本框 22">
            <a:extLst>
              <a:ext uri="{FF2B5EF4-FFF2-40B4-BE49-F238E27FC236}">
                <a16:creationId xmlns:a16="http://schemas.microsoft.com/office/drawing/2014/main" id="{3BF020C8-3610-4DD4-ACBB-CED43948F720}"/>
              </a:ext>
            </a:extLst>
          </p:cNvPr>
          <p:cNvSpPr txBox="1"/>
          <p:nvPr/>
        </p:nvSpPr>
        <p:spPr>
          <a:xfrm>
            <a:off x="788186" y="1694413"/>
            <a:ext cx="4189183" cy="1815882"/>
          </a:xfrm>
          <a:prstGeom prst="rect">
            <a:avLst/>
          </a:prstGeom>
          <a:noFill/>
        </p:spPr>
        <p:txBody>
          <a:bodyPr wrap="square">
            <a:spAutoFit/>
          </a:bodyPr>
          <a:lstStyle/>
          <a:p>
            <a:pPr>
              <a:buFont typeface="Arial" panose="020B0604020202020204" pitchFamily="34" charset="0"/>
              <a:buChar char="•"/>
            </a:pPr>
            <a:r>
              <a:rPr lang="zh-CN" altLang="en-US" sz="1600" b="1" i="0" dirty="0">
                <a:solidFill>
                  <a:srgbClr val="000000"/>
                </a:solidFill>
                <a:effectLst/>
                <a:latin typeface="Inter"/>
              </a:rPr>
              <a:t>视频扩散模型（</a:t>
            </a:r>
            <a:r>
              <a:rPr lang="en-US" altLang="zh-CN" sz="1600" b="1" i="0" dirty="0">
                <a:solidFill>
                  <a:srgbClr val="000000"/>
                </a:solidFill>
                <a:effectLst/>
                <a:latin typeface="Inter"/>
              </a:rPr>
              <a:t>VDMs</a:t>
            </a:r>
            <a:r>
              <a:rPr lang="zh-CN" altLang="en-US" sz="1600" b="1" i="0" dirty="0">
                <a:solidFill>
                  <a:srgbClr val="000000"/>
                </a:solidFill>
                <a:effectLst/>
                <a:latin typeface="Inter"/>
              </a:rPr>
              <a:t>）的优势</a:t>
            </a:r>
            <a:r>
              <a:rPr lang="zh-CN" altLang="en-US" sz="1600" b="0" i="0" dirty="0">
                <a:solidFill>
                  <a:srgbClr val="000000"/>
                </a:solidFill>
                <a:effectLst/>
                <a:latin typeface="Inter"/>
              </a:rPr>
              <a:t>：</a:t>
            </a:r>
            <a:r>
              <a:rPr lang="zh-CN" altLang="en-US" sz="1600" b="0" i="0" dirty="0">
                <a:effectLst/>
                <a:latin typeface="Inter"/>
              </a:rPr>
              <a:t>视频扩散模型不是对单张图像或图像对进行预训练操作，而是直接对整个视频序列进行建模。</a:t>
            </a:r>
            <a:br>
              <a:rPr lang="en-US" altLang="zh-CN" sz="1600" b="0" i="0" dirty="0">
                <a:effectLst/>
                <a:latin typeface="Inter"/>
              </a:rPr>
            </a:br>
            <a:r>
              <a:rPr lang="zh-CN" altLang="en-US" sz="1600" b="0" i="0" dirty="0">
                <a:effectLst/>
                <a:latin typeface="Inter"/>
              </a:rPr>
              <a:t>同时，</a:t>
            </a:r>
            <a:r>
              <a:rPr lang="en-US" altLang="zh-CN" sz="1600" b="1" i="0" dirty="0">
                <a:solidFill>
                  <a:srgbClr val="000000"/>
                </a:solidFill>
                <a:effectLst/>
                <a:latin typeface="Inter"/>
              </a:rPr>
              <a:t> </a:t>
            </a:r>
            <a:r>
              <a:rPr lang="en-US" altLang="zh-CN" sz="1600" dirty="0">
                <a:latin typeface="Inter"/>
              </a:rPr>
              <a:t>VDMs</a:t>
            </a:r>
            <a:r>
              <a:rPr lang="zh-CN" altLang="en-US" sz="1600" dirty="0">
                <a:latin typeface="Inter"/>
              </a:rPr>
              <a:t>还具有多模态融合能力，可整合跨模态数据（文本、音频、图像等）生成视频。</a:t>
            </a:r>
            <a:endParaRPr lang="en-US" altLang="zh-CN" sz="1600" dirty="0">
              <a:latin typeface="Inter"/>
            </a:endParaRPr>
          </a:p>
          <a:p>
            <a:r>
              <a:rPr lang="zh-CN" altLang="en-US" sz="1600" dirty="0">
                <a:latin typeface="Inter"/>
              </a:rPr>
              <a:t>下图是</a:t>
            </a:r>
            <a:r>
              <a:rPr lang="en-US" altLang="zh-CN" sz="1600" dirty="0">
                <a:latin typeface="Inter"/>
              </a:rPr>
              <a:t>VDMs</a:t>
            </a:r>
            <a:r>
              <a:rPr lang="zh-CN" altLang="en-US" sz="1600" dirty="0">
                <a:latin typeface="Inter"/>
              </a:rPr>
              <a:t>效果示意图。</a:t>
            </a:r>
          </a:p>
        </p:txBody>
      </p:sp>
      <p:sp>
        <p:nvSpPr>
          <p:cNvPr id="25" name="文本框 24">
            <a:extLst>
              <a:ext uri="{FF2B5EF4-FFF2-40B4-BE49-F238E27FC236}">
                <a16:creationId xmlns:a16="http://schemas.microsoft.com/office/drawing/2014/main" id="{B979883E-7802-4970-AE35-F121A1117E90}"/>
              </a:ext>
            </a:extLst>
          </p:cNvPr>
          <p:cNvSpPr txBox="1"/>
          <p:nvPr/>
        </p:nvSpPr>
        <p:spPr>
          <a:xfrm>
            <a:off x="4906219" y="657392"/>
            <a:ext cx="3138186" cy="369332"/>
          </a:xfrm>
          <a:prstGeom prst="rect">
            <a:avLst/>
          </a:prstGeom>
          <a:noFill/>
        </p:spPr>
        <p:txBody>
          <a:bodyPr wrap="square">
            <a:spAutoFit/>
          </a:bodyPr>
          <a:lstStyle/>
          <a:p>
            <a:r>
              <a:rPr lang="zh-CN" altLang="en-US" b="0" i="0" dirty="0">
                <a:effectLst/>
                <a:latin typeface="Inter"/>
              </a:rPr>
              <a:t>文本引导视频预测模型（</a:t>
            </a:r>
            <a:r>
              <a:rPr lang="en-US" altLang="zh-CN" b="0" i="0" dirty="0">
                <a:effectLst/>
                <a:latin typeface="Inter"/>
              </a:rPr>
              <a:t>TVP</a:t>
            </a:r>
            <a:r>
              <a:rPr lang="zh-CN" altLang="en-US" b="0" i="0" dirty="0">
                <a:effectLst/>
                <a:latin typeface="Inter"/>
              </a:rPr>
              <a:t>）</a:t>
            </a:r>
            <a:endParaRPr lang="zh-CN" altLang="en-US" dirty="0"/>
          </a:p>
        </p:txBody>
      </p:sp>
      <p:sp>
        <p:nvSpPr>
          <p:cNvPr id="12" name="文本框 11">
            <a:extLst>
              <a:ext uri="{FF2B5EF4-FFF2-40B4-BE49-F238E27FC236}">
                <a16:creationId xmlns:a16="http://schemas.microsoft.com/office/drawing/2014/main" id="{F8F81AD7-DBE8-4DB3-9205-744308811844}"/>
              </a:ext>
            </a:extLst>
          </p:cNvPr>
          <p:cNvSpPr txBox="1"/>
          <p:nvPr/>
        </p:nvSpPr>
        <p:spPr>
          <a:xfrm>
            <a:off x="8826086" y="657392"/>
            <a:ext cx="1959016" cy="369332"/>
          </a:xfrm>
          <a:prstGeom prst="rect">
            <a:avLst/>
          </a:prstGeom>
          <a:noFill/>
        </p:spPr>
        <p:txBody>
          <a:bodyPr wrap="square" rtlCol="0">
            <a:spAutoFit/>
          </a:bodyPr>
          <a:lstStyle/>
          <a:p>
            <a:r>
              <a:rPr lang="zh-CN" altLang="en-US" dirty="0"/>
              <a:t>强大的预测能力</a:t>
            </a:r>
          </a:p>
        </p:txBody>
      </p:sp>
      <p:cxnSp>
        <p:nvCxnSpPr>
          <p:cNvPr id="26" name="直接箭头连接符 25">
            <a:extLst>
              <a:ext uri="{FF2B5EF4-FFF2-40B4-BE49-F238E27FC236}">
                <a16:creationId xmlns:a16="http://schemas.microsoft.com/office/drawing/2014/main" id="{61AA5A5D-5303-469F-AD40-13EABFE4F76C}"/>
              </a:ext>
            </a:extLst>
          </p:cNvPr>
          <p:cNvCxnSpPr>
            <a:stCxn id="25" idx="3"/>
            <a:endCxn id="12" idx="1"/>
          </p:cNvCxnSpPr>
          <p:nvPr/>
        </p:nvCxnSpPr>
        <p:spPr>
          <a:xfrm>
            <a:off x="8044405" y="842058"/>
            <a:ext cx="7816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C5AA013-C393-417A-B527-15BEEB0DFAAB}"/>
              </a:ext>
            </a:extLst>
          </p:cNvPr>
          <p:cNvSpPr txBox="1"/>
          <p:nvPr/>
        </p:nvSpPr>
        <p:spPr>
          <a:xfrm>
            <a:off x="8355865" y="1423061"/>
            <a:ext cx="2899458" cy="369332"/>
          </a:xfrm>
          <a:prstGeom prst="rect">
            <a:avLst/>
          </a:prstGeom>
          <a:noFill/>
        </p:spPr>
        <p:txBody>
          <a:bodyPr wrap="square" rtlCol="0">
            <a:spAutoFit/>
          </a:bodyPr>
          <a:lstStyle/>
          <a:p>
            <a:r>
              <a:rPr lang="zh-CN" altLang="en-US" b="0" i="0" dirty="0">
                <a:effectLst/>
                <a:latin typeface="Inter"/>
              </a:rPr>
              <a:t>有价值的物理动力学知识</a:t>
            </a:r>
            <a:endParaRPr lang="zh-CN" altLang="en-US" dirty="0"/>
          </a:p>
        </p:txBody>
      </p:sp>
      <p:cxnSp>
        <p:nvCxnSpPr>
          <p:cNvPr id="33" name="直接箭头连接符 32">
            <a:extLst>
              <a:ext uri="{FF2B5EF4-FFF2-40B4-BE49-F238E27FC236}">
                <a16:creationId xmlns:a16="http://schemas.microsoft.com/office/drawing/2014/main" id="{89DD76A8-8E34-44DC-8AE1-9A151812888E}"/>
              </a:ext>
            </a:extLst>
          </p:cNvPr>
          <p:cNvCxnSpPr>
            <a:stCxn id="12" idx="2"/>
            <a:endCxn id="31" idx="0"/>
          </p:cNvCxnSpPr>
          <p:nvPr/>
        </p:nvCxnSpPr>
        <p:spPr>
          <a:xfrm>
            <a:off x="9805594" y="1026724"/>
            <a:ext cx="0" cy="396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548FCD7-F128-4B84-8FAD-262F07C0A475}"/>
              </a:ext>
            </a:extLst>
          </p:cNvPr>
          <p:cNvSpPr txBox="1"/>
          <p:nvPr/>
        </p:nvSpPr>
        <p:spPr>
          <a:xfrm>
            <a:off x="6096000" y="1422436"/>
            <a:ext cx="1452623" cy="369332"/>
          </a:xfrm>
          <a:prstGeom prst="rect">
            <a:avLst/>
          </a:prstGeom>
          <a:noFill/>
        </p:spPr>
        <p:txBody>
          <a:bodyPr wrap="square" rtlCol="0">
            <a:spAutoFit/>
          </a:bodyPr>
          <a:lstStyle/>
          <a:p>
            <a:r>
              <a:rPr lang="zh-CN" altLang="en-US" b="0" i="0" dirty="0">
                <a:effectLst/>
                <a:latin typeface="Inter"/>
              </a:rPr>
              <a:t>具身智能体</a:t>
            </a:r>
            <a:endParaRPr lang="zh-CN" altLang="en-US" dirty="0"/>
          </a:p>
        </p:txBody>
      </p:sp>
      <p:sp>
        <p:nvSpPr>
          <p:cNvPr id="36" name="右大括号 35">
            <a:extLst>
              <a:ext uri="{FF2B5EF4-FFF2-40B4-BE49-F238E27FC236}">
                <a16:creationId xmlns:a16="http://schemas.microsoft.com/office/drawing/2014/main" id="{4768D8BA-FCB5-41C0-BFCF-6205D3F7E02F}"/>
              </a:ext>
            </a:extLst>
          </p:cNvPr>
          <p:cNvSpPr/>
          <p:nvPr/>
        </p:nvSpPr>
        <p:spPr>
          <a:xfrm rot="5400000">
            <a:off x="8109279" y="421847"/>
            <a:ext cx="326388" cy="30662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1C59367E-B6AA-4412-AD54-F0EC5FAD5AFB}"/>
              </a:ext>
            </a:extLst>
          </p:cNvPr>
          <p:cNvSpPr txBox="1"/>
          <p:nvPr/>
        </p:nvSpPr>
        <p:spPr>
          <a:xfrm>
            <a:off x="7221347" y="2118156"/>
            <a:ext cx="2102252" cy="369332"/>
          </a:xfrm>
          <a:prstGeom prst="rect">
            <a:avLst/>
          </a:prstGeom>
          <a:noFill/>
        </p:spPr>
        <p:txBody>
          <a:bodyPr wrap="square">
            <a:spAutoFit/>
          </a:bodyPr>
          <a:lstStyle/>
          <a:p>
            <a:r>
              <a:rPr lang="zh-CN" altLang="en-US" b="0" i="0" dirty="0">
                <a:effectLst/>
                <a:latin typeface="Inter"/>
              </a:rPr>
              <a:t>更有效的视觉表征</a:t>
            </a:r>
            <a:endParaRPr lang="zh-CN" altLang="en-US" dirty="0"/>
          </a:p>
        </p:txBody>
      </p:sp>
      <p:sp>
        <p:nvSpPr>
          <p:cNvPr id="40" name="文本框 39">
            <a:extLst>
              <a:ext uri="{FF2B5EF4-FFF2-40B4-BE49-F238E27FC236}">
                <a16:creationId xmlns:a16="http://schemas.microsoft.com/office/drawing/2014/main" id="{721E1AB9-6479-4EF7-BFF1-24304EBE84AF}"/>
              </a:ext>
            </a:extLst>
          </p:cNvPr>
          <p:cNvSpPr txBox="1"/>
          <p:nvPr/>
        </p:nvSpPr>
        <p:spPr>
          <a:xfrm>
            <a:off x="5223991" y="2486863"/>
            <a:ext cx="6096964" cy="1200329"/>
          </a:xfrm>
          <a:prstGeom prst="rect">
            <a:avLst/>
          </a:prstGeom>
          <a:noFill/>
        </p:spPr>
        <p:txBody>
          <a:bodyPr wrap="square">
            <a:spAutoFit/>
          </a:bodyPr>
          <a:lstStyle/>
          <a:p>
            <a:r>
              <a:rPr lang="zh-CN" altLang="en-US" sz="1800" b="0" i="0" dirty="0">
                <a:solidFill>
                  <a:srgbClr val="000000"/>
                </a:solidFill>
                <a:effectLst/>
                <a:latin typeface="Inter"/>
              </a:rPr>
              <a:t>如下图</a:t>
            </a:r>
            <a:r>
              <a:rPr lang="en-US" altLang="zh-CN" sz="1800" b="0" i="0" dirty="0">
                <a:solidFill>
                  <a:srgbClr val="000000"/>
                </a:solidFill>
                <a:effectLst/>
                <a:latin typeface="Inter"/>
              </a:rPr>
              <a:t> </a:t>
            </a:r>
            <a:r>
              <a:rPr lang="zh-CN" altLang="en-US" sz="1800" b="0" i="0" dirty="0">
                <a:solidFill>
                  <a:srgbClr val="000000"/>
                </a:solidFill>
                <a:effectLst/>
                <a:latin typeface="Inter"/>
              </a:rPr>
              <a:t>中提到的维度为 </a:t>
            </a:r>
            <a:r>
              <a:rPr lang="en-US" altLang="zh-CN" sz="1800" b="0" i="0" dirty="0">
                <a:solidFill>
                  <a:srgbClr val="000000"/>
                </a:solidFill>
                <a:effectLst/>
                <a:latin typeface="KaTeX_Main"/>
              </a:rPr>
              <a:t>(</a:t>
            </a:r>
            <a:r>
              <a:rPr lang="en-US" altLang="zh-CN" sz="1800" b="0" i="1" dirty="0">
                <a:solidFill>
                  <a:srgbClr val="000000"/>
                </a:solidFill>
                <a:effectLst/>
                <a:latin typeface="KaTeX_Math"/>
              </a:rPr>
              <a:t>T</a:t>
            </a:r>
            <a:r>
              <a:rPr lang="en-US" altLang="zh-CN" sz="1800" b="0" i="0" dirty="0">
                <a:solidFill>
                  <a:srgbClr val="000000"/>
                </a:solidFill>
                <a:effectLst/>
                <a:latin typeface="KaTeX_Main"/>
              </a:rPr>
              <a:t>,</a:t>
            </a:r>
            <a:r>
              <a:rPr lang="en-US" altLang="zh-CN" sz="1800" b="0" i="1" dirty="0">
                <a:solidFill>
                  <a:srgbClr val="000000"/>
                </a:solidFill>
                <a:effectLst/>
                <a:latin typeface="KaTeX_Math"/>
              </a:rPr>
              <a:t>H</a:t>
            </a:r>
            <a:r>
              <a:rPr lang="en-US" altLang="zh-CN" sz="1800" b="0" i="0" dirty="0">
                <a:solidFill>
                  <a:srgbClr val="000000"/>
                </a:solidFill>
                <a:effectLst/>
                <a:latin typeface="KaTeX_Main"/>
              </a:rPr>
              <a:t>,</a:t>
            </a:r>
            <a:r>
              <a:rPr lang="en-US" altLang="zh-CN" sz="1800" b="0" i="1" dirty="0">
                <a:solidFill>
                  <a:srgbClr val="000000"/>
                </a:solidFill>
                <a:effectLst/>
                <a:latin typeface="KaTeX_Math"/>
              </a:rPr>
              <a:t>W</a:t>
            </a:r>
            <a:r>
              <a:rPr lang="en-US" altLang="zh-CN" sz="1800" b="0" i="0" dirty="0">
                <a:solidFill>
                  <a:srgbClr val="000000"/>
                </a:solidFill>
                <a:effectLst/>
                <a:latin typeface="KaTeX_Main"/>
              </a:rPr>
              <a:t>)</a:t>
            </a:r>
            <a:r>
              <a:rPr lang="zh-CN" altLang="en-US" sz="1800" b="0" i="0" dirty="0">
                <a:solidFill>
                  <a:srgbClr val="000000"/>
                </a:solidFill>
                <a:effectLst/>
                <a:latin typeface="Inter"/>
              </a:rPr>
              <a:t> 的张量，包含 </a:t>
            </a:r>
            <a:r>
              <a:rPr lang="en-US" altLang="zh-CN" sz="1800" b="0" i="0" dirty="0">
                <a:solidFill>
                  <a:srgbClr val="000000"/>
                </a:solidFill>
                <a:effectLst/>
                <a:latin typeface="Inter"/>
              </a:rPr>
              <a:t>1 </a:t>
            </a:r>
            <a:r>
              <a:rPr lang="zh-CN" altLang="en-US" sz="1800" b="0" i="0" dirty="0">
                <a:solidFill>
                  <a:srgbClr val="000000"/>
                </a:solidFill>
                <a:effectLst/>
                <a:latin typeface="Inter"/>
              </a:rPr>
              <a:t>个当前帧和 </a:t>
            </a:r>
            <a:r>
              <a:rPr lang="en-US" altLang="zh-CN" sz="1800" b="0" i="1" dirty="0">
                <a:solidFill>
                  <a:srgbClr val="000000"/>
                </a:solidFill>
                <a:effectLst/>
                <a:latin typeface="KaTeX_Math"/>
              </a:rPr>
              <a:t>T</a:t>
            </a:r>
            <a:r>
              <a:rPr lang="zh-CN" altLang="en-US" sz="1800" b="0" i="0" dirty="0">
                <a:solidFill>
                  <a:srgbClr val="000000"/>
                </a:solidFill>
                <a:effectLst/>
                <a:latin typeface="KaTeX_Main"/>
              </a:rPr>
              <a:t>−</a:t>
            </a:r>
            <a:r>
              <a:rPr lang="en-US" altLang="zh-CN" sz="1800" b="0" i="0" dirty="0">
                <a:solidFill>
                  <a:srgbClr val="000000"/>
                </a:solidFill>
                <a:effectLst/>
                <a:latin typeface="KaTeX_Main"/>
              </a:rPr>
              <a:t>1</a:t>
            </a:r>
            <a:r>
              <a:rPr lang="zh-CN" altLang="en-US" sz="1800" b="0" i="0" dirty="0">
                <a:solidFill>
                  <a:srgbClr val="000000"/>
                </a:solidFill>
                <a:effectLst/>
                <a:latin typeface="Inter"/>
              </a:rPr>
              <a:t> 个未来预测帧），从而显式编码</a:t>
            </a:r>
            <a:r>
              <a:rPr lang="zh-CN" altLang="en-US" sz="1800" b="1" i="0" dirty="0">
                <a:solidFill>
                  <a:srgbClr val="000000"/>
                </a:solidFill>
                <a:effectLst/>
                <a:latin typeface="Inter"/>
              </a:rPr>
              <a:t>物理动态知识</a:t>
            </a:r>
            <a:r>
              <a:rPr lang="zh-CN" altLang="en-US" sz="1800" b="0" i="0" dirty="0">
                <a:solidFill>
                  <a:srgbClr val="000000"/>
                </a:solidFill>
                <a:effectLst/>
                <a:latin typeface="Inter"/>
              </a:rPr>
              <a:t>（如物体运动规律、因果关系）。这种预测能力使模型能够理解环境随时间的变化，本质上实现了对动态环境的感知。</a:t>
            </a:r>
            <a:endParaRPr lang="zh-CN" altLang="en-US" dirty="0"/>
          </a:p>
        </p:txBody>
      </p:sp>
      <p:pic>
        <p:nvPicPr>
          <p:cNvPr id="47" name="图片 46">
            <a:extLst>
              <a:ext uri="{FF2B5EF4-FFF2-40B4-BE49-F238E27FC236}">
                <a16:creationId xmlns:a16="http://schemas.microsoft.com/office/drawing/2014/main" id="{17A5CC10-7DFE-4D87-ADE2-97208B6FC4F6}"/>
              </a:ext>
            </a:extLst>
          </p:cNvPr>
          <p:cNvPicPr>
            <a:picLocks noChangeAspect="1"/>
          </p:cNvPicPr>
          <p:nvPr/>
        </p:nvPicPr>
        <p:blipFill>
          <a:blip r:embed="rId4"/>
          <a:stretch>
            <a:fillRect/>
          </a:stretch>
        </p:blipFill>
        <p:spPr>
          <a:xfrm>
            <a:off x="871045" y="3595674"/>
            <a:ext cx="3881283" cy="2559699"/>
          </a:xfrm>
          <a:prstGeom prst="rect">
            <a:avLst/>
          </a:prstGeom>
        </p:spPr>
      </p:pic>
    </p:spTree>
    <p:extLst>
      <p:ext uri="{BB962C8B-B14F-4D97-AF65-F5344CB8AC3E}">
        <p14:creationId xmlns:p14="http://schemas.microsoft.com/office/powerpoint/2010/main" val="296890600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0047" y="706502"/>
            <a:ext cx="1828226" cy="456129"/>
          </a:xfrm>
        </p:spPr>
        <p:txBody>
          <a:bodyPr/>
          <a:lstStyle/>
          <a:p>
            <a:pPr>
              <a:lnSpc>
                <a:spcPct val="120000"/>
              </a:lnSpc>
            </a:pPr>
            <a:r>
              <a:rPr lang="zh-CN" altLang="en-US" dirty="0">
                <a:latin typeface="DeepSeek-CJK-patch"/>
              </a:rPr>
              <a:t>核心方法</a:t>
            </a:r>
            <a:br>
              <a:rPr lang="zh-CN" altLang="en-US" dirty="0">
                <a:latin typeface="DeepSeek-CJK-patch"/>
              </a:rPr>
            </a:br>
            <a:endParaRPr lang="zh-CN" altLang="en-US" dirty="0">
              <a:latin typeface="DeepSeek-CJK-patch"/>
              <a:sym typeface="+mn-lt"/>
            </a:endParaRPr>
          </a:p>
        </p:txBody>
      </p:sp>
      <p:sp>
        <p:nvSpPr>
          <p:cNvPr id="4" name="文本框 3">
            <a:extLst>
              <a:ext uri="{FF2B5EF4-FFF2-40B4-BE49-F238E27FC236}">
                <a16:creationId xmlns:a16="http://schemas.microsoft.com/office/drawing/2014/main" id="{EA127619-20CA-47C9-B6F1-8503EB2E894C}"/>
              </a:ext>
            </a:extLst>
          </p:cNvPr>
          <p:cNvSpPr txBox="1"/>
          <p:nvPr/>
        </p:nvSpPr>
        <p:spPr>
          <a:xfrm>
            <a:off x="705950" y="2733047"/>
            <a:ext cx="2217999" cy="369332"/>
          </a:xfrm>
          <a:prstGeom prst="rect">
            <a:avLst/>
          </a:prstGeom>
          <a:noFill/>
        </p:spPr>
        <p:txBody>
          <a:bodyPr wrap="square">
            <a:spAutoFit/>
          </a:bodyPr>
          <a:lstStyle/>
          <a:p>
            <a:r>
              <a:rPr lang="zh-CN" altLang="en-US" b="0" i="0" dirty="0">
                <a:effectLst/>
                <a:latin typeface="Inter"/>
              </a:rPr>
              <a:t>视频预测策略（</a:t>
            </a:r>
            <a:r>
              <a:rPr lang="en-US" altLang="zh-CN" b="0" i="0" dirty="0">
                <a:effectLst/>
                <a:latin typeface="Inter"/>
              </a:rPr>
              <a:t>VPP</a:t>
            </a:r>
            <a:r>
              <a:rPr lang="zh-CN" altLang="en-US" b="0" i="0" dirty="0">
                <a:effectLst/>
                <a:latin typeface="Inter"/>
              </a:rPr>
              <a:t>）</a:t>
            </a:r>
            <a:endParaRPr lang="zh-CN" altLang="en-US" dirty="0"/>
          </a:p>
        </p:txBody>
      </p:sp>
      <p:sp>
        <p:nvSpPr>
          <p:cNvPr id="5" name="箭头: 右 4">
            <a:extLst>
              <a:ext uri="{FF2B5EF4-FFF2-40B4-BE49-F238E27FC236}">
                <a16:creationId xmlns:a16="http://schemas.microsoft.com/office/drawing/2014/main" id="{C2154CF2-2B50-48F4-B89F-BB03F1C98497}"/>
              </a:ext>
            </a:extLst>
          </p:cNvPr>
          <p:cNvSpPr/>
          <p:nvPr/>
        </p:nvSpPr>
        <p:spPr>
          <a:xfrm rot="19598923">
            <a:off x="2899459" y="2067101"/>
            <a:ext cx="1360026" cy="318304"/>
          </a:xfrm>
          <a:prstGeom prst="rightArrow">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49BC82B4-993E-4FDF-90B1-568EC5EE7D8D}"/>
              </a:ext>
            </a:extLst>
          </p:cNvPr>
          <p:cNvSpPr/>
          <p:nvPr/>
        </p:nvSpPr>
        <p:spPr>
          <a:xfrm rot="1504624">
            <a:off x="2927304" y="3563088"/>
            <a:ext cx="1360026" cy="318304"/>
          </a:xfrm>
          <a:prstGeom prst="rightArrow">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A695182-ADE1-44E2-B9C9-BDF5BC328EE8}"/>
              </a:ext>
            </a:extLst>
          </p:cNvPr>
          <p:cNvSpPr txBox="1"/>
          <p:nvPr/>
        </p:nvSpPr>
        <p:spPr>
          <a:xfrm>
            <a:off x="4234995" y="640030"/>
            <a:ext cx="3676409" cy="369332"/>
          </a:xfrm>
          <a:prstGeom prst="rect">
            <a:avLst/>
          </a:prstGeom>
          <a:noFill/>
        </p:spPr>
        <p:txBody>
          <a:bodyPr wrap="square">
            <a:spAutoFit/>
          </a:bodyPr>
          <a:lstStyle/>
          <a:p>
            <a:r>
              <a:rPr lang="zh-CN" altLang="en-US" b="0" i="0" dirty="0">
                <a:effectLst/>
                <a:latin typeface="Inter"/>
              </a:rPr>
              <a:t>互联网上的人类和机器人操作数据</a:t>
            </a:r>
            <a:endParaRPr lang="zh-CN" altLang="en-US" dirty="0"/>
          </a:p>
        </p:txBody>
      </p:sp>
      <p:pic>
        <p:nvPicPr>
          <p:cNvPr id="10" name="图片 9">
            <a:extLst>
              <a:ext uri="{FF2B5EF4-FFF2-40B4-BE49-F238E27FC236}">
                <a16:creationId xmlns:a16="http://schemas.microsoft.com/office/drawing/2014/main" id="{6482F59D-48C2-4314-98F4-086C3DE7B381}"/>
              </a:ext>
            </a:extLst>
          </p:cNvPr>
          <p:cNvPicPr>
            <a:picLocks noChangeAspect="1"/>
          </p:cNvPicPr>
          <p:nvPr/>
        </p:nvPicPr>
        <p:blipFill>
          <a:blip r:embed="rId3"/>
          <a:stretch>
            <a:fillRect/>
          </a:stretch>
        </p:blipFill>
        <p:spPr>
          <a:xfrm>
            <a:off x="4290686" y="934566"/>
            <a:ext cx="1941045" cy="1224392"/>
          </a:xfrm>
          <a:prstGeom prst="rect">
            <a:avLst/>
          </a:prstGeom>
        </p:spPr>
      </p:pic>
      <p:pic>
        <p:nvPicPr>
          <p:cNvPr id="12" name="图片 11">
            <a:extLst>
              <a:ext uri="{FF2B5EF4-FFF2-40B4-BE49-F238E27FC236}">
                <a16:creationId xmlns:a16="http://schemas.microsoft.com/office/drawing/2014/main" id="{A0674C23-6C19-4833-8CBA-CBBADFD1FFEC}"/>
              </a:ext>
            </a:extLst>
          </p:cNvPr>
          <p:cNvPicPr>
            <a:picLocks noChangeAspect="1"/>
          </p:cNvPicPr>
          <p:nvPr/>
        </p:nvPicPr>
        <p:blipFill>
          <a:blip r:embed="rId4"/>
          <a:stretch>
            <a:fillRect/>
          </a:stretch>
        </p:blipFill>
        <p:spPr>
          <a:xfrm>
            <a:off x="6231731" y="934566"/>
            <a:ext cx="1500580" cy="1469669"/>
          </a:xfrm>
          <a:prstGeom prst="rect">
            <a:avLst/>
          </a:prstGeom>
        </p:spPr>
      </p:pic>
      <p:sp>
        <p:nvSpPr>
          <p:cNvPr id="15" name="文本框 14">
            <a:extLst>
              <a:ext uri="{FF2B5EF4-FFF2-40B4-BE49-F238E27FC236}">
                <a16:creationId xmlns:a16="http://schemas.microsoft.com/office/drawing/2014/main" id="{55D85B46-2768-4B2E-BC1F-7F5A4CBFE447}"/>
              </a:ext>
            </a:extLst>
          </p:cNvPr>
          <p:cNvSpPr txBox="1"/>
          <p:nvPr/>
        </p:nvSpPr>
        <p:spPr>
          <a:xfrm>
            <a:off x="9269874" y="640030"/>
            <a:ext cx="2183275" cy="369332"/>
          </a:xfrm>
          <a:prstGeom prst="rect">
            <a:avLst/>
          </a:prstGeom>
          <a:noFill/>
        </p:spPr>
        <p:txBody>
          <a:bodyPr wrap="square">
            <a:spAutoFit/>
          </a:bodyPr>
          <a:lstStyle/>
          <a:p>
            <a:r>
              <a:rPr lang="zh-CN" altLang="en-US" b="0" i="0" dirty="0">
                <a:effectLst/>
                <a:latin typeface="Inter"/>
              </a:rPr>
              <a:t>通用视频扩散模型</a:t>
            </a:r>
            <a:endParaRPr lang="zh-CN" altLang="en-US" dirty="0"/>
          </a:p>
        </p:txBody>
      </p:sp>
      <p:cxnSp>
        <p:nvCxnSpPr>
          <p:cNvPr id="16" name="直接连接符 15">
            <a:extLst>
              <a:ext uri="{FF2B5EF4-FFF2-40B4-BE49-F238E27FC236}">
                <a16:creationId xmlns:a16="http://schemas.microsoft.com/office/drawing/2014/main" id="{15AE30EF-9AE9-4574-8C3C-89EE5A545AF4}"/>
              </a:ext>
            </a:extLst>
          </p:cNvPr>
          <p:cNvCxnSpPr>
            <a:stCxn id="8" idx="3"/>
            <a:endCxn id="15" idx="1"/>
          </p:cNvCxnSpPr>
          <p:nvPr/>
        </p:nvCxnSpPr>
        <p:spPr>
          <a:xfrm>
            <a:off x="7911404" y="824696"/>
            <a:ext cx="1358470"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02EAC011-721E-4696-943D-BACA2052F73F}"/>
              </a:ext>
            </a:extLst>
          </p:cNvPr>
          <p:cNvCxnSpPr/>
          <p:nvPr/>
        </p:nvCxnSpPr>
        <p:spPr>
          <a:xfrm>
            <a:off x="8571053" y="824696"/>
            <a:ext cx="0" cy="1085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AA02CE0-7CC6-4C43-B01A-55F4C5101752}"/>
              </a:ext>
            </a:extLst>
          </p:cNvPr>
          <p:cNvSpPr txBox="1"/>
          <p:nvPr/>
        </p:nvSpPr>
        <p:spPr>
          <a:xfrm>
            <a:off x="7711447" y="1939039"/>
            <a:ext cx="3923818" cy="369332"/>
          </a:xfrm>
          <a:prstGeom prst="rect">
            <a:avLst/>
          </a:prstGeom>
          <a:noFill/>
        </p:spPr>
        <p:txBody>
          <a:bodyPr wrap="square" rtlCol="0">
            <a:spAutoFit/>
          </a:bodyPr>
          <a:lstStyle/>
          <a:p>
            <a:r>
              <a:rPr lang="zh-CN" altLang="en-US" b="0" i="0" dirty="0">
                <a:effectLst/>
                <a:latin typeface="Inter"/>
              </a:rPr>
              <a:t>文本引导的视频预测（</a:t>
            </a:r>
            <a:r>
              <a:rPr lang="en-US" altLang="zh-CN" b="0" i="0" dirty="0">
                <a:effectLst/>
                <a:latin typeface="Inter"/>
              </a:rPr>
              <a:t>TVP</a:t>
            </a:r>
            <a:r>
              <a:rPr lang="zh-CN" altLang="en-US" b="0" i="0" dirty="0">
                <a:effectLst/>
                <a:latin typeface="Inter"/>
              </a:rPr>
              <a:t>）模型</a:t>
            </a:r>
            <a:endParaRPr lang="zh-CN" altLang="en-US" dirty="0"/>
          </a:p>
        </p:txBody>
      </p:sp>
      <p:sp>
        <p:nvSpPr>
          <p:cNvPr id="22" name="文本框 21">
            <a:extLst>
              <a:ext uri="{FF2B5EF4-FFF2-40B4-BE49-F238E27FC236}">
                <a16:creationId xmlns:a16="http://schemas.microsoft.com/office/drawing/2014/main" id="{DB9A8BF5-E841-4B96-A8AD-57AEA7917670}"/>
              </a:ext>
            </a:extLst>
          </p:cNvPr>
          <p:cNvSpPr txBox="1"/>
          <p:nvPr/>
        </p:nvSpPr>
        <p:spPr>
          <a:xfrm>
            <a:off x="8590134" y="1197201"/>
            <a:ext cx="690141" cy="369332"/>
          </a:xfrm>
          <a:prstGeom prst="rect">
            <a:avLst/>
          </a:prstGeom>
          <a:noFill/>
        </p:spPr>
        <p:txBody>
          <a:bodyPr wrap="square">
            <a:spAutoFit/>
          </a:bodyPr>
          <a:lstStyle/>
          <a:p>
            <a:r>
              <a:rPr lang="zh-CN" altLang="en-US" b="1" i="1" dirty="0">
                <a:effectLst/>
                <a:latin typeface="Inter"/>
              </a:rPr>
              <a:t>微调</a:t>
            </a:r>
            <a:endParaRPr lang="zh-CN" altLang="en-US" b="1" i="1" dirty="0"/>
          </a:p>
        </p:txBody>
      </p:sp>
      <p:pic>
        <p:nvPicPr>
          <p:cNvPr id="1028" name="Picture 4" descr="sora的logo 的图像结果">
            <a:extLst>
              <a:ext uri="{FF2B5EF4-FFF2-40B4-BE49-F238E27FC236}">
                <a16:creationId xmlns:a16="http://schemas.microsoft.com/office/drawing/2014/main" id="{816274EA-E8F0-4422-98FA-A526CA7F93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501" b="35521"/>
          <a:stretch/>
        </p:blipFill>
        <p:spPr bwMode="auto">
          <a:xfrm>
            <a:off x="9482133" y="1026186"/>
            <a:ext cx="1653576" cy="59883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1845A5AE-F9E6-4784-BA13-587100BD2ABD}"/>
              </a:ext>
            </a:extLst>
          </p:cNvPr>
          <p:cNvSpPr txBox="1"/>
          <p:nvPr/>
        </p:nvSpPr>
        <p:spPr>
          <a:xfrm>
            <a:off x="8989535" y="2737298"/>
            <a:ext cx="2270085" cy="369332"/>
          </a:xfrm>
          <a:prstGeom prst="rect">
            <a:avLst/>
          </a:prstGeom>
          <a:noFill/>
        </p:spPr>
        <p:txBody>
          <a:bodyPr wrap="square">
            <a:spAutoFit/>
          </a:bodyPr>
          <a:lstStyle/>
          <a:p>
            <a:r>
              <a:rPr lang="zh-CN" altLang="en-US" b="0" i="0" dirty="0">
                <a:effectLst/>
                <a:latin typeface="Inter"/>
              </a:rPr>
              <a:t>可控的视频生成模型</a:t>
            </a:r>
            <a:endParaRPr lang="zh-CN" altLang="en-US" dirty="0"/>
          </a:p>
        </p:txBody>
      </p:sp>
      <p:sp>
        <p:nvSpPr>
          <p:cNvPr id="23" name="箭头: 下 22">
            <a:extLst>
              <a:ext uri="{FF2B5EF4-FFF2-40B4-BE49-F238E27FC236}">
                <a16:creationId xmlns:a16="http://schemas.microsoft.com/office/drawing/2014/main" id="{620BD7BB-E918-4089-8318-A1BF657FF88D}"/>
              </a:ext>
            </a:extLst>
          </p:cNvPr>
          <p:cNvSpPr/>
          <p:nvPr/>
        </p:nvSpPr>
        <p:spPr>
          <a:xfrm>
            <a:off x="9153412" y="2286858"/>
            <a:ext cx="179408" cy="486915"/>
          </a:xfrm>
          <a:prstGeom prst="downArrow">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72E13B7C-5817-410A-885C-C003113B5360}"/>
              </a:ext>
            </a:extLst>
          </p:cNvPr>
          <p:cNvSpPr/>
          <p:nvPr/>
        </p:nvSpPr>
        <p:spPr>
          <a:xfrm>
            <a:off x="9557133" y="2278002"/>
            <a:ext cx="179408" cy="486915"/>
          </a:xfrm>
          <a:prstGeom prst="downArrow">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FBA8F1AA-DBAA-4ACD-9FAB-1C3174A74F8C}"/>
              </a:ext>
            </a:extLst>
          </p:cNvPr>
          <p:cNvSpPr/>
          <p:nvPr/>
        </p:nvSpPr>
        <p:spPr>
          <a:xfrm>
            <a:off x="9965581" y="2276135"/>
            <a:ext cx="179408" cy="486915"/>
          </a:xfrm>
          <a:prstGeom prst="downArrow">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D93B9BFB-20EB-4F36-B856-94B8772F2D8A}"/>
              </a:ext>
            </a:extLst>
          </p:cNvPr>
          <p:cNvSpPr/>
          <p:nvPr/>
        </p:nvSpPr>
        <p:spPr>
          <a:xfrm>
            <a:off x="10365873" y="2276135"/>
            <a:ext cx="179408" cy="486915"/>
          </a:xfrm>
          <a:prstGeom prst="downArrow">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79A8E793-AB3A-418F-9311-6154A5B303CE}"/>
              </a:ext>
            </a:extLst>
          </p:cNvPr>
          <p:cNvSpPr/>
          <p:nvPr/>
        </p:nvSpPr>
        <p:spPr>
          <a:xfrm>
            <a:off x="10812536" y="2276135"/>
            <a:ext cx="179408" cy="486915"/>
          </a:xfrm>
          <a:prstGeom prst="downArrow">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86ECCE4-E765-408D-9861-70A4629235F5}"/>
              </a:ext>
            </a:extLst>
          </p:cNvPr>
          <p:cNvSpPr/>
          <p:nvPr/>
        </p:nvSpPr>
        <p:spPr>
          <a:xfrm>
            <a:off x="8018341" y="2242295"/>
            <a:ext cx="148440" cy="981504"/>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71D55DD-3E30-490D-9F33-27D96D80588C}"/>
              </a:ext>
            </a:extLst>
          </p:cNvPr>
          <p:cNvSpPr/>
          <p:nvPr/>
        </p:nvSpPr>
        <p:spPr>
          <a:xfrm rot="5400000">
            <a:off x="6859437" y="1916454"/>
            <a:ext cx="148440" cy="2466249"/>
          </a:xfrm>
          <a:prstGeom prst="rect">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421D82D7-80B6-4A3D-AD14-BC949D5C0AE2}"/>
              </a:ext>
            </a:extLst>
          </p:cNvPr>
          <p:cNvSpPr/>
          <p:nvPr/>
        </p:nvSpPr>
        <p:spPr>
          <a:xfrm>
            <a:off x="5613721" y="3075358"/>
            <a:ext cx="306730" cy="864730"/>
          </a:xfrm>
          <a:prstGeom prst="downArrow">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F6F9493-E14B-4588-900F-D7FAE0BE45E5}"/>
              </a:ext>
            </a:extLst>
          </p:cNvPr>
          <p:cNvSpPr txBox="1"/>
          <p:nvPr/>
        </p:nvSpPr>
        <p:spPr>
          <a:xfrm>
            <a:off x="5173829" y="3940088"/>
            <a:ext cx="1186513" cy="369332"/>
          </a:xfrm>
          <a:prstGeom prst="rect">
            <a:avLst/>
          </a:prstGeom>
          <a:noFill/>
        </p:spPr>
        <p:txBody>
          <a:bodyPr wrap="square">
            <a:spAutoFit/>
          </a:bodyPr>
          <a:lstStyle/>
          <a:p>
            <a:r>
              <a:rPr lang="zh-CN" altLang="en-US" b="0" i="0" dirty="0">
                <a:effectLst/>
                <a:latin typeface="Inter"/>
              </a:rPr>
              <a:t>预测表征</a:t>
            </a:r>
            <a:endParaRPr lang="zh-CN" altLang="en-US" dirty="0"/>
          </a:p>
        </p:txBody>
      </p:sp>
      <p:sp>
        <p:nvSpPr>
          <p:cNvPr id="39" name="文本框 38">
            <a:extLst>
              <a:ext uri="{FF2B5EF4-FFF2-40B4-BE49-F238E27FC236}">
                <a16:creationId xmlns:a16="http://schemas.microsoft.com/office/drawing/2014/main" id="{338FE413-A973-4E82-9ECE-269D5B3734EC}"/>
              </a:ext>
            </a:extLst>
          </p:cNvPr>
          <p:cNvSpPr txBox="1"/>
          <p:nvPr/>
        </p:nvSpPr>
        <p:spPr>
          <a:xfrm>
            <a:off x="6800234" y="3943511"/>
            <a:ext cx="1598753" cy="369332"/>
          </a:xfrm>
          <a:prstGeom prst="rect">
            <a:avLst/>
          </a:prstGeom>
          <a:noFill/>
        </p:spPr>
        <p:txBody>
          <a:bodyPr wrap="square">
            <a:spAutoFit/>
          </a:bodyPr>
          <a:lstStyle/>
          <a:p>
            <a:r>
              <a:rPr lang="zh-CN" altLang="en-US" b="0" i="0" dirty="0">
                <a:effectLst/>
                <a:latin typeface="Inter"/>
              </a:rPr>
              <a:t>逆动力学模型</a:t>
            </a:r>
            <a:endParaRPr lang="zh-CN" altLang="en-US" dirty="0"/>
          </a:p>
        </p:txBody>
      </p:sp>
      <p:cxnSp>
        <p:nvCxnSpPr>
          <p:cNvPr id="40" name="直接箭头连接符 39">
            <a:extLst>
              <a:ext uri="{FF2B5EF4-FFF2-40B4-BE49-F238E27FC236}">
                <a16:creationId xmlns:a16="http://schemas.microsoft.com/office/drawing/2014/main" id="{DCA2F172-EE1F-4FEC-9661-CBB676EBA9BE}"/>
              </a:ext>
            </a:extLst>
          </p:cNvPr>
          <p:cNvCxnSpPr>
            <a:stCxn id="37" idx="3"/>
            <a:endCxn id="39" idx="1"/>
          </p:cNvCxnSpPr>
          <p:nvPr/>
        </p:nvCxnSpPr>
        <p:spPr>
          <a:xfrm>
            <a:off x="6360342" y="4124754"/>
            <a:ext cx="439892" cy="3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970721A9-B2AB-4021-9B60-E08E589A97F2}"/>
              </a:ext>
            </a:extLst>
          </p:cNvPr>
          <p:cNvSpPr txBox="1"/>
          <p:nvPr/>
        </p:nvSpPr>
        <p:spPr>
          <a:xfrm>
            <a:off x="6360342" y="3423765"/>
            <a:ext cx="439892" cy="646331"/>
          </a:xfrm>
          <a:prstGeom prst="rect">
            <a:avLst/>
          </a:prstGeom>
          <a:noFill/>
        </p:spPr>
        <p:txBody>
          <a:bodyPr wrap="square" rtlCol="0">
            <a:spAutoFit/>
          </a:bodyPr>
          <a:lstStyle/>
          <a:p>
            <a:r>
              <a:rPr lang="zh-CN" altLang="en-US" b="1" i="1" dirty="0"/>
              <a:t>学习</a:t>
            </a:r>
          </a:p>
        </p:txBody>
      </p:sp>
      <p:sp>
        <p:nvSpPr>
          <p:cNvPr id="42" name="右大括号 41">
            <a:extLst>
              <a:ext uri="{FF2B5EF4-FFF2-40B4-BE49-F238E27FC236}">
                <a16:creationId xmlns:a16="http://schemas.microsoft.com/office/drawing/2014/main" id="{925B46D0-2A45-4B5D-9D3C-2D11EF978EEE}"/>
              </a:ext>
            </a:extLst>
          </p:cNvPr>
          <p:cNvSpPr/>
          <p:nvPr/>
        </p:nvSpPr>
        <p:spPr>
          <a:xfrm rot="5400000">
            <a:off x="6493560" y="3623448"/>
            <a:ext cx="365909" cy="180785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DE2FF8CF-43D9-44F4-B594-BC8DDF46AC88}"/>
              </a:ext>
            </a:extLst>
          </p:cNvPr>
          <p:cNvSpPr txBox="1"/>
          <p:nvPr/>
        </p:nvSpPr>
        <p:spPr>
          <a:xfrm>
            <a:off x="1348705" y="4750905"/>
            <a:ext cx="7488168" cy="369332"/>
          </a:xfrm>
          <a:prstGeom prst="rect">
            <a:avLst/>
          </a:prstGeom>
          <a:noFill/>
        </p:spPr>
        <p:txBody>
          <a:bodyPr wrap="square">
            <a:spAutoFit/>
          </a:bodyPr>
          <a:lstStyle/>
          <a:p>
            <a:r>
              <a:rPr lang="zh-CN" altLang="en-US" b="0" i="0" dirty="0">
                <a:effectLst/>
                <a:latin typeface="Inter"/>
              </a:rPr>
              <a:t>使用内部表征，避免了多次去噪步骤，</a:t>
            </a:r>
            <a:r>
              <a:rPr lang="en-US" altLang="zh-CN" b="0" i="0" dirty="0">
                <a:effectLst/>
                <a:latin typeface="Inter"/>
              </a:rPr>
              <a:t>VPP </a:t>
            </a:r>
            <a:r>
              <a:rPr lang="zh-CN" altLang="en-US" b="0" i="0" dirty="0">
                <a:effectLst/>
                <a:latin typeface="Inter"/>
              </a:rPr>
              <a:t>能够以闭环方式高频运行</a:t>
            </a:r>
            <a:endParaRPr lang="zh-CN" altLang="en-US" dirty="0"/>
          </a:p>
        </p:txBody>
      </p:sp>
      <p:sp>
        <p:nvSpPr>
          <p:cNvPr id="47" name="矩形 46">
            <a:extLst>
              <a:ext uri="{FF2B5EF4-FFF2-40B4-BE49-F238E27FC236}">
                <a16:creationId xmlns:a16="http://schemas.microsoft.com/office/drawing/2014/main" id="{80BA630A-1119-4FF9-A70E-E31E6DFEC382}"/>
              </a:ext>
            </a:extLst>
          </p:cNvPr>
          <p:cNvSpPr/>
          <p:nvPr/>
        </p:nvSpPr>
        <p:spPr>
          <a:xfrm rot="16200000">
            <a:off x="11343064" y="661468"/>
            <a:ext cx="159567" cy="326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A81F0A5C-9FB0-44C0-8610-DE6CCDF8C073}"/>
              </a:ext>
            </a:extLst>
          </p:cNvPr>
          <p:cNvSpPr/>
          <p:nvPr/>
        </p:nvSpPr>
        <p:spPr>
          <a:xfrm rot="10800000">
            <a:off x="11447149" y="757548"/>
            <a:ext cx="148441" cy="42611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8A8E746-D803-418B-A6C9-080103D17CC2}"/>
              </a:ext>
            </a:extLst>
          </p:cNvPr>
          <p:cNvSpPr txBox="1"/>
          <p:nvPr/>
        </p:nvSpPr>
        <p:spPr>
          <a:xfrm>
            <a:off x="10670826" y="5080547"/>
            <a:ext cx="874264" cy="369332"/>
          </a:xfrm>
          <a:prstGeom prst="rect">
            <a:avLst/>
          </a:prstGeom>
          <a:noFill/>
        </p:spPr>
        <p:txBody>
          <a:bodyPr wrap="square">
            <a:spAutoFit/>
          </a:bodyPr>
          <a:lstStyle/>
          <a:p>
            <a:r>
              <a:rPr lang="zh-CN" altLang="en-US" b="1" i="1" dirty="0">
                <a:effectLst/>
                <a:latin typeface="Inter"/>
              </a:rPr>
              <a:t>可视化</a:t>
            </a:r>
            <a:endParaRPr lang="zh-CN" altLang="en-US" b="1" i="1" dirty="0"/>
          </a:p>
        </p:txBody>
      </p:sp>
      <p:sp>
        <p:nvSpPr>
          <p:cNvPr id="52" name="箭头: 下 51">
            <a:extLst>
              <a:ext uri="{FF2B5EF4-FFF2-40B4-BE49-F238E27FC236}">
                <a16:creationId xmlns:a16="http://schemas.microsoft.com/office/drawing/2014/main" id="{FECA1C65-7C4F-4F67-B966-E336B922FA50}"/>
              </a:ext>
            </a:extLst>
          </p:cNvPr>
          <p:cNvSpPr/>
          <p:nvPr/>
        </p:nvSpPr>
        <p:spPr>
          <a:xfrm rot="5400000">
            <a:off x="10861419" y="4510060"/>
            <a:ext cx="306730" cy="86473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888DFFD2-AB87-4724-9C58-FE7FA1D3A0B8}"/>
              </a:ext>
            </a:extLst>
          </p:cNvPr>
          <p:cNvSpPr txBox="1"/>
          <p:nvPr/>
        </p:nvSpPr>
        <p:spPr>
          <a:xfrm>
            <a:off x="8836873" y="4426729"/>
            <a:ext cx="1931893" cy="923330"/>
          </a:xfrm>
          <a:prstGeom prst="rect">
            <a:avLst/>
          </a:prstGeom>
          <a:noFill/>
        </p:spPr>
        <p:txBody>
          <a:bodyPr wrap="square">
            <a:spAutoFit/>
          </a:bodyPr>
          <a:lstStyle/>
          <a:p>
            <a:r>
              <a:rPr lang="zh-CN" altLang="en-US" b="0" i="0" dirty="0">
                <a:effectLst/>
                <a:latin typeface="Inter"/>
              </a:rPr>
              <a:t>证实能够有效地捕捉了关于未来演变的关键信息。</a:t>
            </a:r>
            <a:endParaRPr lang="zh-CN" altLang="en-US" dirty="0"/>
          </a:p>
        </p:txBody>
      </p:sp>
      <p:sp>
        <p:nvSpPr>
          <p:cNvPr id="56" name="文本框 55">
            <a:extLst>
              <a:ext uri="{FF2B5EF4-FFF2-40B4-BE49-F238E27FC236}">
                <a16:creationId xmlns:a16="http://schemas.microsoft.com/office/drawing/2014/main" id="{72B5FB8C-4D5B-4EE5-B969-F2A3616E55B3}"/>
              </a:ext>
            </a:extLst>
          </p:cNvPr>
          <p:cNvSpPr txBox="1"/>
          <p:nvPr/>
        </p:nvSpPr>
        <p:spPr>
          <a:xfrm>
            <a:off x="1618004" y="5634780"/>
            <a:ext cx="9524363" cy="646331"/>
          </a:xfrm>
          <a:prstGeom prst="rect">
            <a:avLst/>
          </a:prstGeom>
          <a:noFill/>
        </p:spPr>
        <p:txBody>
          <a:bodyPr wrap="square">
            <a:spAutoFit/>
          </a:bodyPr>
          <a:lstStyle/>
          <a:p>
            <a:r>
              <a:rPr lang="zh-CN" altLang="en-US" b="0" i="0" dirty="0">
                <a:effectLst/>
                <a:latin typeface="Inter"/>
              </a:rPr>
              <a:t>在 </a:t>
            </a:r>
            <a:r>
              <a:rPr lang="en-US" altLang="zh-CN" b="1" i="0" dirty="0">
                <a:effectLst/>
                <a:latin typeface="Arial" panose="020B0604020202020204" pitchFamily="34" charset="0"/>
              </a:rPr>
              <a:t>Calvin ABC→D</a:t>
            </a:r>
            <a:r>
              <a:rPr lang="en-US" altLang="zh-CN" b="1" i="0" dirty="0">
                <a:effectLst/>
                <a:latin typeface="Inter"/>
              </a:rPr>
              <a:t> </a:t>
            </a:r>
            <a:r>
              <a:rPr lang="zh-CN" altLang="en-US" b="1" i="0" dirty="0">
                <a:effectLst/>
                <a:latin typeface="Inter"/>
              </a:rPr>
              <a:t>基准测试</a:t>
            </a:r>
            <a:r>
              <a:rPr lang="zh-CN" altLang="en-US" b="0" i="0" dirty="0">
                <a:effectLst/>
                <a:latin typeface="Inter"/>
              </a:rPr>
              <a:t>中，与之前的最先进方法相比，</a:t>
            </a:r>
            <a:r>
              <a:rPr lang="en-US" altLang="zh-CN" b="0" i="0" dirty="0">
                <a:effectLst/>
                <a:latin typeface="Inter"/>
              </a:rPr>
              <a:t>VPP </a:t>
            </a:r>
            <a:r>
              <a:rPr lang="zh-CN" altLang="en-US" b="0" i="0" dirty="0">
                <a:effectLst/>
                <a:latin typeface="Inter"/>
              </a:rPr>
              <a:t>实现了 </a:t>
            </a:r>
            <a:r>
              <a:rPr lang="en-US" altLang="zh-CN" b="1" i="0" dirty="0">
                <a:effectLst/>
                <a:latin typeface="Inter"/>
              </a:rPr>
              <a:t>41.5% </a:t>
            </a:r>
            <a:r>
              <a:rPr lang="zh-CN" altLang="en-US" b="0" i="0" dirty="0">
                <a:effectLst/>
                <a:latin typeface="Inter"/>
              </a:rPr>
              <a:t>的提升。在现实世界的实验中，在</a:t>
            </a:r>
            <a:r>
              <a:rPr lang="zh-CN" altLang="en-US" b="1" i="0" dirty="0">
                <a:effectLst/>
                <a:latin typeface="Inter"/>
              </a:rPr>
              <a:t>高维灵巧手操作</a:t>
            </a:r>
            <a:r>
              <a:rPr lang="zh-CN" altLang="en-US" b="0" i="0" dirty="0">
                <a:effectLst/>
                <a:latin typeface="Inter"/>
              </a:rPr>
              <a:t>任务上，</a:t>
            </a:r>
            <a:r>
              <a:rPr lang="en-US" altLang="zh-CN" b="0" i="0" dirty="0">
                <a:effectLst/>
                <a:latin typeface="Inter"/>
              </a:rPr>
              <a:t>VPP </a:t>
            </a:r>
            <a:r>
              <a:rPr lang="zh-CN" altLang="en-US" b="0" i="0" dirty="0">
                <a:effectLst/>
                <a:latin typeface="Inter"/>
              </a:rPr>
              <a:t>的成功率比最强的基线方法提高了 </a:t>
            </a:r>
            <a:r>
              <a:rPr lang="en-US" altLang="zh-CN" b="1" i="0" dirty="0">
                <a:effectLst/>
                <a:latin typeface="Inter"/>
              </a:rPr>
              <a:t>31.6%</a:t>
            </a:r>
            <a:r>
              <a:rPr lang="zh-CN" altLang="en-US" b="0" i="0" dirty="0">
                <a:effectLst/>
                <a:latin typeface="Inter"/>
              </a:rPr>
              <a:t>。</a:t>
            </a:r>
            <a:endParaRPr lang="zh-CN" altLang="en-US" dirty="0"/>
          </a:p>
        </p:txBody>
      </p:sp>
      <p:sp>
        <p:nvSpPr>
          <p:cNvPr id="53" name="文本框 52">
            <a:extLst>
              <a:ext uri="{FF2B5EF4-FFF2-40B4-BE49-F238E27FC236}">
                <a16:creationId xmlns:a16="http://schemas.microsoft.com/office/drawing/2014/main" id="{BAA81BD2-82DB-48CA-9436-ED0DD36C8599}"/>
              </a:ext>
            </a:extLst>
          </p:cNvPr>
          <p:cNvSpPr txBox="1"/>
          <p:nvPr/>
        </p:nvSpPr>
        <p:spPr>
          <a:xfrm>
            <a:off x="444521" y="5265448"/>
            <a:ext cx="3022406" cy="369332"/>
          </a:xfrm>
          <a:prstGeom prst="rect">
            <a:avLst/>
          </a:prstGeom>
          <a:noFill/>
        </p:spPr>
        <p:txBody>
          <a:bodyPr wrap="square" rtlCol="0">
            <a:spAutoFit/>
          </a:bodyPr>
          <a:lstStyle/>
          <a:p>
            <a:r>
              <a:rPr lang="zh-CN" altLang="en-US" b="1" dirty="0"/>
              <a:t>最终效果</a:t>
            </a:r>
            <a:r>
              <a:rPr lang="zh-CN" altLang="en-US" dirty="0"/>
              <a:t>：</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9473" y="706502"/>
            <a:ext cx="1828800" cy="456129"/>
          </a:xfrm>
        </p:spPr>
        <p:txBody>
          <a:bodyPr/>
          <a:lstStyle/>
          <a:p>
            <a:pPr>
              <a:lnSpc>
                <a:spcPct val="120000"/>
              </a:lnSpc>
            </a:pPr>
            <a:r>
              <a:rPr lang="zh-CN" altLang="en-US" dirty="0">
                <a:latin typeface="DeepSeek-CJK-patch"/>
              </a:rPr>
              <a:t>相关工作</a:t>
            </a:r>
            <a:br>
              <a:rPr lang="zh-CN" altLang="en-US" dirty="0">
                <a:latin typeface="DeepSeek-CJK-patch"/>
              </a:rPr>
            </a:br>
            <a:endParaRPr lang="zh-CN" altLang="en-US" dirty="0">
              <a:latin typeface="DeepSeek-CJK-patch"/>
              <a:sym typeface="+mn-lt"/>
            </a:endParaRPr>
          </a:p>
        </p:txBody>
      </p:sp>
      <p:sp>
        <p:nvSpPr>
          <p:cNvPr id="7" name="文本框 6">
            <a:extLst>
              <a:ext uri="{FF2B5EF4-FFF2-40B4-BE49-F238E27FC236}">
                <a16:creationId xmlns:a16="http://schemas.microsoft.com/office/drawing/2014/main" id="{DCEB2F1B-C43A-4266-A557-CD7227BB599A}"/>
              </a:ext>
            </a:extLst>
          </p:cNvPr>
          <p:cNvSpPr txBox="1"/>
          <p:nvPr/>
        </p:nvSpPr>
        <p:spPr>
          <a:xfrm>
            <a:off x="574826" y="1759352"/>
            <a:ext cx="2262158" cy="369332"/>
          </a:xfrm>
          <a:prstGeom prst="rect">
            <a:avLst/>
          </a:prstGeom>
          <a:noFill/>
        </p:spPr>
        <p:txBody>
          <a:bodyPr wrap="none" rtlCol="0">
            <a:spAutoFit/>
          </a:bodyPr>
          <a:lstStyle/>
          <a:p>
            <a:pPr algn="l"/>
            <a:r>
              <a:rPr lang="zh-CN" altLang="en-US" b="1" i="0">
                <a:solidFill>
                  <a:srgbClr val="000000"/>
                </a:solidFill>
                <a:effectLst/>
                <a:latin typeface="Inter"/>
              </a:rPr>
              <a:t>机器人视觉表征学习</a:t>
            </a:r>
          </a:p>
        </p:txBody>
      </p:sp>
      <p:sp>
        <p:nvSpPr>
          <p:cNvPr id="43" name="文本框 42">
            <a:extLst>
              <a:ext uri="{FF2B5EF4-FFF2-40B4-BE49-F238E27FC236}">
                <a16:creationId xmlns:a16="http://schemas.microsoft.com/office/drawing/2014/main" id="{1C255C06-750E-4461-AC5F-8209B13D7E74}"/>
              </a:ext>
            </a:extLst>
          </p:cNvPr>
          <p:cNvSpPr txBox="1"/>
          <p:nvPr/>
        </p:nvSpPr>
        <p:spPr>
          <a:xfrm>
            <a:off x="429072" y="2237337"/>
            <a:ext cx="2553665" cy="369332"/>
          </a:xfrm>
          <a:prstGeom prst="rect">
            <a:avLst/>
          </a:prstGeom>
          <a:noFill/>
        </p:spPr>
        <p:txBody>
          <a:bodyPr wrap="square">
            <a:spAutoFit/>
          </a:bodyPr>
          <a:lstStyle/>
          <a:p>
            <a:r>
              <a:rPr lang="zh-CN" altLang="en-US" b="0" i="0" dirty="0">
                <a:effectLst/>
                <a:latin typeface="Inter"/>
              </a:rPr>
              <a:t>自监督学习（</a:t>
            </a:r>
            <a:r>
              <a:rPr lang="en-US" altLang="zh-CN" b="0" i="0" dirty="0">
                <a:effectLst/>
                <a:latin typeface="Inter"/>
              </a:rPr>
              <a:t>SSL</a:t>
            </a:r>
            <a:r>
              <a:rPr lang="zh-CN" altLang="en-US" b="0" i="0" dirty="0">
                <a:effectLst/>
                <a:latin typeface="Inter"/>
              </a:rPr>
              <a:t>）技术</a:t>
            </a:r>
            <a:endParaRPr lang="zh-CN" altLang="en-US" dirty="0"/>
          </a:p>
        </p:txBody>
      </p:sp>
      <p:cxnSp>
        <p:nvCxnSpPr>
          <p:cNvPr id="13" name="直接箭头连接符 12">
            <a:extLst>
              <a:ext uri="{FF2B5EF4-FFF2-40B4-BE49-F238E27FC236}">
                <a16:creationId xmlns:a16="http://schemas.microsoft.com/office/drawing/2014/main" id="{8F227CC8-9ACC-4F6C-A783-5157047B782C}"/>
              </a:ext>
            </a:extLst>
          </p:cNvPr>
          <p:cNvCxnSpPr>
            <a:cxnSpLocks/>
            <a:stCxn id="43" idx="2"/>
            <a:endCxn id="55" idx="0"/>
          </p:cNvCxnSpPr>
          <p:nvPr/>
        </p:nvCxnSpPr>
        <p:spPr>
          <a:xfrm flipH="1">
            <a:off x="861590" y="2606669"/>
            <a:ext cx="844315" cy="596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23EBDB80-474A-4C1F-9873-CBBF78686B94}"/>
              </a:ext>
            </a:extLst>
          </p:cNvPr>
          <p:cNvCxnSpPr>
            <a:cxnSpLocks/>
            <a:stCxn id="43" idx="2"/>
            <a:endCxn id="57" idx="0"/>
          </p:cNvCxnSpPr>
          <p:nvPr/>
        </p:nvCxnSpPr>
        <p:spPr>
          <a:xfrm flipH="1">
            <a:off x="1705904" y="2606669"/>
            <a:ext cx="1" cy="960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94FA597A-1008-4038-9FC4-C244B8AA45C9}"/>
              </a:ext>
            </a:extLst>
          </p:cNvPr>
          <p:cNvCxnSpPr>
            <a:cxnSpLocks/>
            <a:endCxn id="58" idx="0"/>
          </p:cNvCxnSpPr>
          <p:nvPr/>
        </p:nvCxnSpPr>
        <p:spPr>
          <a:xfrm>
            <a:off x="1705904" y="2606669"/>
            <a:ext cx="1070701" cy="5566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10CD671A-649A-41B4-8E60-C5FD719BB306}"/>
              </a:ext>
            </a:extLst>
          </p:cNvPr>
          <p:cNvSpPr txBox="1"/>
          <p:nvPr/>
        </p:nvSpPr>
        <p:spPr>
          <a:xfrm>
            <a:off x="293707" y="3203390"/>
            <a:ext cx="1135766" cy="369332"/>
          </a:xfrm>
          <a:prstGeom prst="rect">
            <a:avLst/>
          </a:prstGeom>
          <a:noFill/>
        </p:spPr>
        <p:txBody>
          <a:bodyPr wrap="square">
            <a:spAutoFit/>
          </a:bodyPr>
          <a:lstStyle/>
          <a:p>
            <a:r>
              <a:rPr lang="zh-CN" altLang="en-US" b="0" i="0" dirty="0">
                <a:effectLst/>
                <a:latin typeface="Inter"/>
              </a:rPr>
              <a:t>对比学习</a:t>
            </a:r>
            <a:endParaRPr lang="zh-CN" altLang="en-US" dirty="0"/>
          </a:p>
        </p:txBody>
      </p:sp>
      <p:sp>
        <p:nvSpPr>
          <p:cNvPr id="57" name="文本框 56">
            <a:extLst>
              <a:ext uri="{FF2B5EF4-FFF2-40B4-BE49-F238E27FC236}">
                <a16:creationId xmlns:a16="http://schemas.microsoft.com/office/drawing/2014/main" id="{22A4B8F4-BA09-46D8-B0AF-25642B4E7428}"/>
              </a:ext>
            </a:extLst>
          </p:cNvPr>
          <p:cNvSpPr txBox="1"/>
          <p:nvPr/>
        </p:nvSpPr>
        <p:spPr>
          <a:xfrm>
            <a:off x="767631" y="3567405"/>
            <a:ext cx="1876546" cy="369332"/>
          </a:xfrm>
          <a:prstGeom prst="rect">
            <a:avLst/>
          </a:prstGeom>
          <a:noFill/>
        </p:spPr>
        <p:txBody>
          <a:bodyPr wrap="square">
            <a:spAutoFit/>
          </a:bodyPr>
          <a:lstStyle/>
          <a:p>
            <a:r>
              <a:rPr lang="zh-CN" altLang="en-US" b="0" i="0" dirty="0">
                <a:effectLst/>
                <a:latin typeface="Inter"/>
              </a:rPr>
              <a:t>基于蒸馏的学习</a:t>
            </a:r>
            <a:endParaRPr lang="zh-CN" altLang="en-US" dirty="0"/>
          </a:p>
        </p:txBody>
      </p:sp>
      <p:sp>
        <p:nvSpPr>
          <p:cNvPr id="58" name="文本框 57">
            <a:extLst>
              <a:ext uri="{FF2B5EF4-FFF2-40B4-BE49-F238E27FC236}">
                <a16:creationId xmlns:a16="http://schemas.microsoft.com/office/drawing/2014/main" id="{C211C1FE-7DAC-4FB3-B347-3F6770C67EBB}"/>
              </a:ext>
            </a:extLst>
          </p:cNvPr>
          <p:cNvSpPr txBox="1"/>
          <p:nvPr/>
        </p:nvSpPr>
        <p:spPr>
          <a:xfrm>
            <a:off x="2226084" y="3163311"/>
            <a:ext cx="1101041" cy="369332"/>
          </a:xfrm>
          <a:prstGeom prst="rect">
            <a:avLst/>
          </a:prstGeom>
          <a:noFill/>
        </p:spPr>
        <p:txBody>
          <a:bodyPr wrap="square">
            <a:spAutoFit/>
          </a:bodyPr>
          <a:lstStyle/>
          <a:p>
            <a:r>
              <a:rPr lang="zh-CN" altLang="en-US" b="0" i="0" dirty="0">
                <a:effectLst/>
                <a:latin typeface="Inter"/>
              </a:rPr>
              <a:t>重建学习</a:t>
            </a:r>
            <a:endParaRPr lang="zh-CN" altLang="en-US" dirty="0"/>
          </a:p>
        </p:txBody>
      </p:sp>
      <p:sp>
        <p:nvSpPr>
          <p:cNvPr id="50" name="箭头: 下 49">
            <a:extLst>
              <a:ext uri="{FF2B5EF4-FFF2-40B4-BE49-F238E27FC236}">
                <a16:creationId xmlns:a16="http://schemas.microsoft.com/office/drawing/2014/main" id="{8EB67E65-55CC-466C-9FDE-EAD4E2FFD244}"/>
              </a:ext>
            </a:extLst>
          </p:cNvPr>
          <p:cNvSpPr/>
          <p:nvPr/>
        </p:nvSpPr>
        <p:spPr>
          <a:xfrm>
            <a:off x="1439686" y="3996880"/>
            <a:ext cx="532436" cy="682906"/>
          </a:xfrm>
          <a:prstGeom prst="down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B29E166B-E7CC-4DD7-99FF-DC5A458B706B}"/>
              </a:ext>
            </a:extLst>
          </p:cNvPr>
          <p:cNvSpPr txBox="1"/>
          <p:nvPr/>
        </p:nvSpPr>
        <p:spPr>
          <a:xfrm>
            <a:off x="997593" y="4679786"/>
            <a:ext cx="1511942" cy="369332"/>
          </a:xfrm>
          <a:prstGeom prst="rect">
            <a:avLst/>
          </a:prstGeom>
          <a:noFill/>
        </p:spPr>
        <p:txBody>
          <a:bodyPr wrap="square">
            <a:spAutoFit/>
          </a:bodyPr>
          <a:lstStyle/>
          <a:p>
            <a:r>
              <a:rPr lang="zh-CN" altLang="en-US" b="0" i="0" dirty="0">
                <a:effectLst/>
                <a:latin typeface="Inter"/>
              </a:rPr>
              <a:t>具身 </a:t>
            </a:r>
            <a:r>
              <a:rPr lang="en-US" altLang="zh-CN" b="0" i="0" dirty="0">
                <a:effectLst/>
                <a:latin typeface="Inter"/>
              </a:rPr>
              <a:t>AI </a:t>
            </a:r>
            <a:r>
              <a:rPr lang="zh-CN" altLang="en-US" b="0" i="0" dirty="0">
                <a:effectLst/>
                <a:latin typeface="Inter"/>
              </a:rPr>
              <a:t>任务</a:t>
            </a:r>
            <a:endParaRPr lang="zh-CN" altLang="en-US" dirty="0"/>
          </a:p>
        </p:txBody>
      </p:sp>
      <p:sp>
        <p:nvSpPr>
          <p:cNvPr id="63" name="文本框 62">
            <a:extLst>
              <a:ext uri="{FF2B5EF4-FFF2-40B4-BE49-F238E27FC236}">
                <a16:creationId xmlns:a16="http://schemas.microsoft.com/office/drawing/2014/main" id="{108D768C-BDCB-4D75-8D20-4755F7E60127}"/>
              </a:ext>
            </a:extLst>
          </p:cNvPr>
          <p:cNvSpPr txBox="1"/>
          <p:nvPr/>
        </p:nvSpPr>
        <p:spPr>
          <a:xfrm>
            <a:off x="328432" y="4032624"/>
            <a:ext cx="1338322" cy="369332"/>
          </a:xfrm>
          <a:prstGeom prst="rect">
            <a:avLst/>
          </a:prstGeom>
          <a:noFill/>
        </p:spPr>
        <p:txBody>
          <a:bodyPr wrap="square">
            <a:spAutoFit/>
          </a:bodyPr>
          <a:lstStyle/>
          <a:p>
            <a:r>
              <a:rPr lang="zh-CN" altLang="en-US" b="1" i="0" dirty="0">
                <a:solidFill>
                  <a:srgbClr val="92D050"/>
                </a:solidFill>
                <a:effectLst/>
                <a:latin typeface="Inter"/>
              </a:rPr>
              <a:t>有效的表征</a:t>
            </a:r>
            <a:endParaRPr lang="zh-CN" altLang="en-US" b="1" dirty="0">
              <a:solidFill>
                <a:srgbClr val="92D050"/>
              </a:solidFill>
            </a:endParaRPr>
          </a:p>
        </p:txBody>
      </p:sp>
      <p:sp>
        <p:nvSpPr>
          <p:cNvPr id="62" name="椭圆 61">
            <a:extLst>
              <a:ext uri="{FF2B5EF4-FFF2-40B4-BE49-F238E27FC236}">
                <a16:creationId xmlns:a16="http://schemas.microsoft.com/office/drawing/2014/main" id="{D1D69638-4028-45EF-A6B5-96DF1F1C6389}"/>
              </a:ext>
            </a:extLst>
          </p:cNvPr>
          <p:cNvSpPr/>
          <p:nvPr/>
        </p:nvSpPr>
        <p:spPr>
          <a:xfrm>
            <a:off x="2409066" y="4009799"/>
            <a:ext cx="1284790" cy="61046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50886B10-D2F8-4BBC-9E8F-011D491FD3EA}"/>
              </a:ext>
            </a:extLst>
          </p:cNvPr>
          <p:cNvSpPr txBox="1"/>
          <p:nvPr/>
        </p:nvSpPr>
        <p:spPr>
          <a:xfrm>
            <a:off x="2477791" y="4089285"/>
            <a:ext cx="1147341" cy="461665"/>
          </a:xfrm>
          <a:prstGeom prst="rect">
            <a:avLst/>
          </a:prstGeom>
          <a:noFill/>
        </p:spPr>
        <p:txBody>
          <a:bodyPr wrap="square">
            <a:spAutoFit/>
          </a:bodyPr>
          <a:lstStyle/>
          <a:p>
            <a:r>
              <a:rPr lang="zh-CN" altLang="en-US" sz="1200" b="0" i="0" dirty="0">
                <a:effectLst/>
                <a:latin typeface="Inter"/>
              </a:rPr>
              <a:t>高级语义和低级空间信息</a:t>
            </a:r>
            <a:endParaRPr lang="zh-CN" altLang="en-US" sz="1200" dirty="0"/>
          </a:p>
        </p:txBody>
      </p:sp>
      <p:sp>
        <p:nvSpPr>
          <p:cNvPr id="1026" name="椭圆 1025">
            <a:extLst>
              <a:ext uri="{FF2B5EF4-FFF2-40B4-BE49-F238E27FC236}">
                <a16:creationId xmlns:a16="http://schemas.microsoft.com/office/drawing/2014/main" id="{386448F6-688F-4284-A4EF-62679ADDD1D8}"/>
              </a:ext>
            </a:extLst>
          </p:cNvPr>
          <p:cNvSpPr/>
          <p:nvPr/>
        </p:nvSpPr>
        <p:spPr>
          <a:xfrm>
            <a:off x="2494629" y="3861082"/>
            <a:ext cx="267070" cy="12350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7" name="文本框 1026">
            <a:extLst>
              <a:ext uri="{FF2B5EF4-FFF2-40B4-BE49-F238E27FC236}">
                <a16:creationId xmlns:a16="http://schemas.microsoft.com/office/drawing/2014/main" id="{68759B58-BEA9-47DB-83DE-E0F0336F5E4E}"/>
              </a:ext>
            </a:extLst>
          </p:cNvPr>
          <p:cNvSpPr txBox="1"/>
          <p:nvPr/>
        </p:nvSpPr>
        <p:spPr>
          <a:xfrm>
            <a:off x="2644177" y="3659738"/>
            <a:ext cx="561353" cy="276999"/>
          </a:xfrm>
          <a:prstGeom prst="rect">
            <a:avLst/>
          </a:prstGeom>
          <a:noFill/>
        </p:spPr>
        <p:txBody>
          <a:bodyPr wrap="square" rtlCol="0">
            <a:spAutoFit/>
          </a:bodyPr>
          <a:lstStyle/>
          <a:p>
            <a:r>
              <a:rPr lang="zh-CN" altLang="en-US" sz="1200" dirty="0">
                <a:solidFill>
                  <a:srgbClr val="92D050"/>
                </a:solidFill>
              </a:rPr>
              <a:t>捕获</a:t>
            </a:r>
            <a:endParaRPr lang="en-US" altLang="zh-CN" sz="1200" dirty="0">
              <a:solidFill>
                <a:srgbClr val="92D050"/>
              </a:solidFill>
            </a:endParaRPr>
          </a:p>
        </p:txBody>
      </p:sp>
      <p:sp>
        <p:nvSpPr>
          <p:cNvPr id="1029" name="文本框 1028">
            <a:extLst>
              <a:ext uri="{FF2B5EF4-FFF2-40B4-BE49-F238E27FC236}">
                <a16:creationId xmlns:a16="http://schemas.microsoft.com/office/drawing/2014/main" id="{171DD7BF-E059-4D32-ABD8-798B48CE84A4}"/>
              </a:ext>
            </a:extLst>
          </p:cNvPr>
          <p:cNvSpPr txBox="1"/>
          <p:nvPr/>
        </p:nvSpPr>
        <p:spPr>
          <a:xfrm>
            <a:off x="519814" y="5362692"/>
            <a:ext cx="1338322" cy="646331"/>
          </a:xfrm>
          <a:prstGeom prst="rect">
            <a:avLst/>
          </a:prstGeom>
          <a:ln/>
          <a:effectLst>
            <a:glow rad="63500">
              <a:schemeClr val="accent1">
                <a:satMod val="175000"/>
                <a:alpha val="40000"/>
              </a:schemeClr>
            </a:glow>
          </a:effectLst>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b="0" i="0" dirty="0">
                <a:effectLst/>
                <a:latin typeface="Inter"/>
              </a:rPr>
              <a:t>未显式预测未来状态</a:t>
            </a:r>
            <a:endParaRPr lang="zh-CN" altLang="en-US" dirty="0"/>
          </a:p>
        </p:txBody>
      </p:sp>
      <p:sp>
        <p:nvSpPr>
          <p:cNvPr id="71" name="文本框 70">
            <a:extLst>
              <a:ext uri="{FF2B5EF4-FFF2-40B4-BE49-F238E27FC236}">
                <a16:creationId xmlns:a16="http://schemas.microsoft.com/office/drawing/2014/main" id="{4022DCD2-FF1C-4B1A-AD4C-9BC47F7CBD50}"/>
              </a:ext>
            </a:extLst>
          </p:cNvPr>
          <p:cNvSpPr txBox="1"/>
          <p:nvPr/>
        </p:nvSpPr>
        <p:spPr>
          <a:xfrm>
            <a:off x="2414215" y="4645482"/>
            <a:ext cx="1338322" cy="1754326"/>
          </a:xfrm>
          <a:prstGeom prst="rect">
            <a:avLst/>
          </a:prstGeom>
          <a:ln>
            <a:solidFill>
              <a:srgbClr val="00B0F0"/>
            </a:solidFill>
          </a:ln>
          <a:effectLst>
            <a:glow rad="63500">
              <a:schemeClr val="accent3">
                <a:lumMod val="60000"/>
                <a:lumOff val="40000"/>
                <a:alpha val="40000"/>
              </a:schemeClr>
            </a:glow>
          </a:effectLst>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b="0" i="0" dirty="0">
                <a:effectLst/>
                <a:latin typeface="Inter"/>
              </a:rPr>
              <a:t>利用视频预测模型中的预测性表征，显式封装当前和预测的未来帧</a:t>
            </a:r>
            <a:endParaRPr lang="zh-CN" altLang="en-US" dirty="0"/>
          </a:p>
        </p:txBody>
      </p:sp>
      <p:sp>
        <p:nvSpPr>
          <p:cNvPr id="73" name="文本框 72">
            <a:extLst>
              <a:ext uri="{FF2B5EF4-FFF2-40B4-BE49-F238E27FC236}">
                <a16:creationId xmlns:a16="http://schemas.microsoft.com/office/drawing/2014/main" id="{D6FBF611-EE59-4DD8-A70D-2BF21CE81B7C}"/>
              </a:ext>
            </a:extLst>
          </p:cNvPr>
          <p:cNvSpPr txBox="1"/>
          <p:nvPr/>
        </p:nvSpPr>
        <p:spPr>
          <a:xfrm>
            <a:off x="9292956" y="977965"/>
            <a:ext cx="2517462" cy="369332"/>
          </a:xfrm>
          <a:prstGeom prst="rect">
            <a:avLst/>
          </a:prstGeom>
          <a:noFill/>
        </p:spPr>
        <p:txBody>
          <a:bodyPr wrap="square">
            <a:spAutoFit/>
          </a:bodyPr>
          <a:lstStyle/>
          <a:p>
            <a:pPr algn="l"/>
            <a:r>
              <a:rPr lang="zh-CN" altLang="en-US" b="1" i="0" dirty="0">
                <a:solidFill>
                  <a:srgbClr val="000000"/>
                </a:solidFill>
                <a:effectLst/>
                <a:latin typeface="Inter"/>
              </a:rPr>
              <a:t>扩散模型中的视觉表征</a:t>
            </a:r>
          </a:p>
        </p:txBody>
      </p:sp>
      <p:sp>
        <p:nvSpPr>
          <p:cNvPr id="75" name="文本框 74">
            <a:extLst>
              <a:ext uri="{FF2B5EF4-FFF2-40B4-BE49-F238E27FC236}">
                <a16:creationId xmlns:a16="http://schemas.microsoft.com/office/drawing/2014/main" id="{60B2F51D-1B0B-4523-8AB6-F54B98582E75}"/>
              </a:ext>
            </a:extLst>
          </p:cNvPr>
          <p:cNvSpPr txBox="1"/>
          <p:nvPr/>
        </p:nvSpPr>
        <p:spPr>
          <a:xfrm>
            <a:off x="4924083" y="977965"/>
            <a:ext cx="2703063" cy="369332"/>
          </a:xfrm>
          <a:prstGeom prst="rect">
            <a:avLst/>
          </a:prstGeom>
          <a:noFill/>
        </p:spPr>
        <p:txBody>
          <a:bodyPr wrap="square">
            <a:spAutoFit/>
          </a:bodyPr>
          <a:lstStyle/>
          <a:p>
            <a:pPr algn="l"/>
            <a:r>
              <a:rPr lang="zh-CN" altLang="en-US" b="1" i="0" dirty="0">
                <a:solidFill>
                  <a:srgbClr val="000000"/>
                </a:solidFill>
                <a:effectLst/>
                <a:latin typeface="Inter"/>
              </a:rPr>
              <a:t>具身控制任务的未来预测</a:t>
            </a:r>
          </a:p>
        </p:txBody>
      </p:sp>
      <p:sp>
        <p:nvSpPr>
          <p:cNvPr id="23" name="文本框 22">
            <a:extLst>
              <a:ext uri="{FF2B5EF4-FFF2-40B4-BE49-F238E27FC236}">
                <a16:creationId xmlns:a16="http://schemas.microsoft.com/office/drawing/2014/main" id="{84B28FE1-46CB-469A-A05C-61A0BE7F2D82}"/>
              </a:ext>
            </a:extLst>
          </p:cNvPr>
          <p:cNvSpPr txBox="1"/>
          <p:nvPr/>
        </p:nvSpPr>
        <p:spPr>
          <a:xfrm>
            <a:off x="4704164" y="1527610"/>
            <a:ext cx="3687482" cy="646331"/>
          </a:xfrm>
          <a:prstGeom prst="rect">
            <a:avLst/>
          </a:prstGeom>
          <a:noFill/>
        </p:spPr>
        <p:txBody>
          <a:bodyPr wrap="square">
            <a:spAutoFit/>
          </a:bodyPr>
          <a:lstStyle/>
          <a:p>
            <a:r>
              <a:rPr lang="en-US" altLang="zh-CN" b="0" i="0" dirty="0">
                <a:effectLst/>
                <a:latin typeface="Inter"/>
              </a:rPr>
              <a:t>1.</a:t>
            </a:r>
            <a:r>
              <a:rPr lang="zh-CN" altLang="en-US" b="0" i="0" dirty="0">
                <a:effectLst/>
                <a:latin typeface="Inter"/>
              </a:rPr>
              <a:t>将控制策略建立在 </a:t>
            </a:r>
            <a:r>
              <a:rPr lang="en-US" altLang="zh-CN" b="0" i="0" dirty="0">
                <a:effectLst/>
                <a:latin typeface="Inter"/>
              </a:rPr>
              <a:t>Instruct-Pix2Pix</a:t>
            </a:r>
            <a:r>
              <a:rPr lang="zh-CN" altLang="en-US" b="0" i="0" dirty="0">
                <a:effectLst/>
                <a:latin typeface="Inter"/>
              </a:rPr>
              <a:t>生成的预测未来关键帧的基础上</a:t>
            </a:r>
            <a:endParaRPr lang="zh-CN" altLang="en-US" dirty="0"/>
          </a:p>
        </p:txBody>
      </p:sp>
      <p:sp>
        <p:nvSpPr>
          <p:cNvPr id="25" name="文本框 24">
            <a:extLst>
              <a:ext uri="{FF2B5EF4-FFF2-40B4-BE49-F238E27FC236}">
                <a16:creationId xmlns:a16="http://schemas.microsoft.com/office/drawing/2014/main" id="{5DFFB2DB-0B28-4F55-B2F8-6729B33238FB}"/>
              </a:ext>
            </a:extLst>
          </p:cNvPr>
          <p:cNvSpPr txBox="1"/>
          <p:nvPr/>
        </p:nvSpPr>
        <p:spPr>
          <a:xfrm>
            <a:off x="4827333" y="4033710"/>
            <a:ext cx="4177482" cy="369332"/>
          </a:xfrm>
          <a:prstGeom prst="rect">
            <a:avLst/>
          </a:prstGeom>
          <a:noFill/>
        </p:spPr>
        <p:txBody>
          <a:bodyPr wrap="square">
            <a:spAutoFit/>
          </a:bodyPr>
          <a:lstStyle/>
          <a:p>
            <a:r>
              <a:rPr lang="en-US" altLang="zh-CN" b="0" i="0" dirty="0">
                <a:effectLst/>
                <a:latin typeface="Inter"/>
              </a:rPr>
              <a:t>2. </a:t>
            </a:r>
            <a:r>
              <a:rPr lang="en-US" altLang="zh-CN" b="0" i="0" dirty="0" err="1">
                <a:effectLst/>
                <a:latin typeface="Inter"/>
              </a:rPr>
              <a:t>UniPi</a:t>
            </a:r>
            <a:r>
              <a:rPr lang="zh-CN" altLang="en-US" b="0" i="0" dirty="0">
                <a:effectLst/>
                <a:latin typeface="Inter"/>
              </a:rPr>
              <a:t>学习两个生成帧之间的逆动力学</a:t>
            </a:r>
            <a:endParaRPr lang="zh-CN" altLang="en-US" dirty="0"/>
          </a:p>
        </p:txBody>
      </p:sp>
      <p:pic>
        <p:nvPicPr>
          <p:cNvPr id="6" name="图片 5">
            <a:extLst>
              <a:ext uri="{FF2B5EF4-FFF2-40B4-BE49-F238E27FC236}">
                <a16:creationId xmlns:a16="http://schemas.microsoft.com/office/drawing/2014/main" id="{85C9FEC7-4DAE-43C1-B4A9-78AF0E1CE606}"/>
              </a:ext>
            </a:extLst>
          </p:cNvPr>
          <p:cNvPicPr>
            <a:picLocks noChangeAspect="1"/>
          </p:cNvPicPr>
          <p:nvPr/>
        </p:nvPicPr>
        <p:blipFill>
          <a:blip r:embed="rId3"/>
          <a:stretch>
            <a:fillRect/>
          </a:stretch>
        </p:blipFill>
        <p:spPr>
          <a:xfrm>
            <a:off x="3642334" y="2277549"/>
            <a:ext cx="2633280" cy="1606211"/>
          </a:xfrm>
          <a:prstGeom prst="rect">
            <a:avLst/>
          </a:prstGeom>
        </p:spPr>
      </p:pic>
      <p:pic>
        <p:nvPicPr>
          <p:cNvPr id="9" name="图片 8">
            <a:extLst>
              <a:ext uri="{FF2B5EF4-FFF2-40B4-BE49-F238E27FC236}">
                <a16:creationId xmlns:a16="http://schemas.microsoft.com/office/drawing/2014/main" id="{23EED0D1-80B7-47D4-9505-8B57AA0E17C1}"/>
              </a:ext>
            </a:extLst>
          </p:cNvPr>
          <p:cNvPicPr>
            <a:picLocks noChangeAspect="1"/>
          </p:cNvPicPr>
          <p:nvPr/>
        </p:nvPicPr>
        <p:blipFill>
          <a:blip r:embed="rId4"/>
          <a:stretch>
            <a:fillRect/>
          </a:stretch>
        </p:blipFill>
        <p:spPr>
          <a:xfrm>
            <a:off x="6405136" y="2128684"/>
            <a:ext cx="2599679" cy="1858289"/>
          </a:xfrm>
          <a:prstGeom prst="rect">
            <a:avLst/>
          </a:prstGeom>
        </p:spPr>
      </p:pic>
      <p:sp>
        <p:nvSpPr>
          <p:cNvPr id="30" name="文本框 29">
            <a:extLst>
              <a:ext uri="{FF2B5EF4-FFF2-40B4-BE49-F238E27FC236}">
                <a16:creationId xmlns:a16="http://schemas.microsoft.com/office/drawing/2014/main" id="{B1823C61-8C9D-4EE5-A03D-C8A636C7AF3D}"/>
              </a:ext>
            </a:extLst>
          </p:cNvPr>
          <p:cNvSpPr txBox="1"/>
          <p:nvPr/>
        </p:nvSpPr>
        <p:spPr>
          <a:xfrm>
            <a:off x="4827333" y="4550950"/>
            <a:ext cx="1338322" cy="1754326"/>
          </a:xfrm>
          <a:prstGeom prst="rect">
            <a:avLst/>
          </a:prstGeom>
          <a:ln/>
          <a:effectLst>
            <a:glow rad="63500">
              <a:schemeClr val="accent1">
                <a:satMod val="175000"/>
                <a:alpha val="40000"/>
              </a:schemeClr>
            </a:glow>
          </a:effectLst>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b="0" i="0" dirty="0">
                <a:effectLst/>
                <a:latin typeface="Inter"/>
              </a:rPr>
              <a:t>需要对最终未来图像进行去噪，这一过程耗时且导致控制频率较低</a:t>
            </a:r>
            <a:endParaRPr lang="zh-CN" altLang="en-US" dirty="0"/>
          </a:p>
        </p:txBody>
      </p:sp>
      <p:sp>
        <p:nvSpPr>
          <p:cNvPr id="31" name="文本框 30">
            <a:extLst>
              <a:ext uri="{FF2B5EF4-FFF2-40B4-BE49-F238E27FC236}">
                <a16:creationId xmlns:a16="http://schemas.microsoft.com/office/drawing/2014/main" id="{8110644A-B5BD-4004-ABA3-B6EE17AC0673}"/>
              </a:ext>
            </a:extLst>
          </p:cNvPr>
          <p:cNvSpPr txBox="1"/>
          <p:nvPr/>
        </p:nvSpPr>
        <p:spPr>
          <a:xfrm>
            <a:off x="7150190" y="4550950"/>
            <a:ext cx="1799112" cy="1754326"/>
          </a:xfrm>
          <a:prstGeom prst="rect">
            <a:avLst/>
          </a:prstGeom>
          <a:ln>
            <a:solidFill>
              <a:srgbClr val="00B0F0"/>
            </a:solidFill>
          </a:ln>
          <a:effectLst>
            <a:glow rad="63500">
              <a:schemeClr val="accent3">
                <a:lumMod val="60000"/>
                <a:lumOff val="40000"/>
                <a:alpha val="40000"/>
              </a:schemeClr>
            </a:glow>
          </a:effectLst>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zh-CN" b="0" i="0" dirty="0">
                <a:effectLst/>
                <a:latin typeface="Inter"/>
              </a:rPr>
              <a:t>VPP </a:t>
            </a:r>
            <a:r>
              <a:rPr lang="zh-CN" altLang="en-US" b="0" i="0" dirty="0">
                <a:effectLst/>
                <a:latin typeface="Inter"/>
              </a:rPr>
              <a:t>利用从视频基础模型微调的表征，并预测未来帧序列，从而更有效地为策略学习提供信息</a:t>
            </a:r>
            <a:endParaRPr lang="zh-CN" altLang="en-US" dirty="0"/>
          </a:p>
        </p:txBody>
      </p:sp>
      <p:sp>
        <p:nvSpPr>
          <p:cNvPr id="33" name="文本框 32">
            <a:extLst>
              <a:ext uri="{FF2B5EF4-FFF2-40B4-BE49-F238E27FC236}">
                <a16:creationId xmlns:a16="http://schemas.microsoft.com/office/drawing/2014/main" id="{B6543C34-447C-417C-8A6D-69FFCD326D92}"/>
              </a:ext>
            </a:extLst>
          </p:cNvPr>
          <p:cNvSpPr txBox="1"/>
          <p:nvPr/>
        </p:nvSpPr>
        <p:spPr>
          <a:xfrm>
            <a:off x="9694403" y="1435213"/>
            <a:ext cx="1714568" cy="369332"/>
          </a:xfrm>
          <a:prstGeom prst="rect">
            <a:avLst/>
          </a:prstGeom>
          <a:noFill/>
        </p:spPr>
        <p:txBody>
          <a:bodyPr wrap="square">
            <a:spAutoFit/>
          </a:bodyPr>
          <a:lstStyle/>
          <a:p>
            <a:r>
              <a:rPr lang="zh-CN" altLang="en-US" b="0" i="0" dirty="0">
                <a:effectLst/>
                <a:latin typeface="Inter"/>
              </a:rPr>
              <a:t>扩散模型</a:t>
            </a:r>
            <a:r>
              <a:rPr lang="en-US" altLang="zh-CN" b="0" i="0" dirty="0">
                <a:effectLst/>
                <a:latin typeface="Inter"/>
              </a:rPr>
              <a:t>VDMS</a:t>
            </a:r>
            <a:endParaRPr lang="zh-CN" altLang="en-US" dirty="0"/>
          </a:p>
        </p:txBody>
      </p:sp>
      <p:sp>
        <p:nvSpPr>
          <p:cNvPr id="11" name="箭头: 下 10">
            <a:extLst>
              <a:ext uri="{FF2B5EF4-FFF2-40B4-BE49-F238E27FC236}">
                <a16:creationId xmlns:a16="http://schemas.microsoft.com/office/drawing/2014/main" id="{9D10656B-FDB1-40AE-A593-467269050458}"/>
              </a:ext>
            </a:extLst>
          </p:cNvPr>
          <p:cNvSpPr/>
          <p:nvPr/>
        </p:nvSpPr>
        <p:spPr>
          <a:xfrm>
            <a:off x="10375173" y="1836552"/>
            <a:ext cx="353028" cy="418573"/>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4057597-A31E-4C2D-8B28-0639152D4DEA}"/>
              </a:ext>
            </a:extLst>
          </p:cNvPr>
          <p:cNvSpPr txBox="1"/>
          <p:nvPr/>
        </p:nvSpPr>
        <p:spPr>
          <a:xfrm>
            <a:off x="9871916" y="2248787"/>
            <a:ext cx="1338322" cy="369332"/>
          </a:xfrm>
          <a:prstGeom prst="rect">
            <a:avLst/>
          </a:prstGeom>
          <a:noFill/>
        </p:spPr>
        <p:txBody>
          <a:bodyPr wrap="square">
            <a:spAutoFit/>
          </a:bodyPr>
          <a:lstStyle/>
          <a:p>
            <a:r>
              <a:rPr lang="zh-CN" altLang="en-US" b="0" i="0" dirty="0">
                <a:effectLst/>
                <a:latin typeface="Inter"/>
              </a:rPr>
              <a:t>视觉编码器</a:t>
            </a:r>
            <a:endParaRPr lang="zh-CN" altLang="en-US" dirty="0"/>
          </a:p>
        </p:txBody>
      </p:sp>
      <p:sp>
        <p:nvSpPr>
          <p:cNvPr id="14" name="左大括号 13">
            <a:extLst>
              <a:ext uri="{FF2B5EF4-FFF2-40B4-BE49-F238E27FC236}">
                <a16:creationId xmlns:a16="http://schemas.microsoft.com/office/drawing/2014/main" id="{AD5CA26C-DB98-42FF-9887-965AF3707048}"/>
              </a:ext>
            </a:extLst>
          </p:cNvPr>
          <p:cNvSpPr/>
          <p:nvPr/>
        </p:nvSpPr>
        <p:spPr>
          <a:xfrm rot="5400000">
            <a:off x="10391227" y="1966535"/>
            <a:ext cx="310731" cy="1474099"/>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A1C5FA61-83EC-45DB-9EB3-AECE10D8A747}"/>
              </a:ext>
            </a:extLst>
          </p:cNvPr>
          <p:cNvSpPr txBox="1"/>
          <p:nvPr/>
        </p:nvSpPr>
        <p:spPr>
          <a:xfrm>
            <a:off x="9098373" y="2855304"/>
            <a:ext cx="1276800" cy="369332"/>
          </a:xfrm>
          <a:prstGeom prst="rect">
            <a:avLst/>
          </a:prstGeom>
          <a:noFill/>
        </p:spPr>
        <p:txBody>
          <a:bodyPr wrap="square">
            <a:spAutoFit/>
          </a:bodyPr>
          <a:lstStyle/>
          <a:p>
            <a:r>
              <a:rPr lang="zh-CN" altLang="en-US" b="0" i="0" dirty="0">
                <a:effectLst/>
                <a:latin typeface="Inter"/>
              </a:rPr>
              <a:t>视觉表征</a:t>
            </a:r>
            <a:endParaRPr lang="zh-CN" altLang="en-US" dirty="0"/>
          </a:p>
        </p:txBody>
      </p:sp>
      <p:sp>
        <p:nvSpPr>
          <p:cNvPr id="41" name="文本框 40">
            <a:extLst>
              <a:ext uri="{FF2B5EF4-FFF2-40B4-BE49-F238E27FC236}">
                <a16:creationId xmlns:a16="http://schemas.microsoft.com/office/drawing/2014/main" id="{04B546C1-0FEF-47E5-AEAD-E0C43A66A57C}"/>
              </a:ext>
            </a:extLst>
          </p:cNvPr>
          <p:cNvSpPr txBox="1"/>
          <p:nvPr/>
        </p:nvSpPr>
        <p:spPr>
          <a:xfrm>
            <a:off x="10551687" y="2809306"/>
            <a:ext cx="1373047" cy="369332"/>
          </a:xfrm>
          <a:prstGeom prst="rect">
            <a:avLst/>
          </a:prstGeom>
          <a:noFill/>
        </p:spPr>
        <p:txBody>
          <a:bodyPr wrap="square">
            <a:spAutoFit/>
          </a:bodyPr>
          <a:lstStyle/>
          <a:p>
            <a:r>
              <a:rPr lang="zh-CN" altLang="en-US" b="0" i="0" dirty="0">
                <a:effectLst/>
                <a:latin typeface="Inter"/>
              </a:rPr>
              <a:t>内部的表征</a:t>
            </a:r>
            <a:endParaRPr lang="zh-CN" altLang="en-US" dirty="0"/>
          </a:p>
        </p:txBody>
      </p:sp>
      <p:sp>
        <p:nvSpPr>
          <p:cNvPr id="46" name="文本框 45">
            <a:extLst>
              <a:ext uri="{FF2B5EF4-FFF2-40B4-BE49-F238E27FC236}">
                <a16:creationId xmlns:a16="http://schemas.microsoft.com/office/drawing/2014/main" id="{5BF185D9-D7C3-413B-9236-49C8C4EFB973}"/>
              </a:ext>
            </a:extLst>
          </p:cNvPr>
          <p:cNvSpPr txBox="1"/>
          <p:nvPr/>
        </p:nvSpPr>
        <p:spPr>
          <a:xfrm>
            <a:off x="9067612" y="3637178"/>
            <a:ext cx="1338321" cy="923330"/>
          </a:xfrm>
          <a:prstGeom prst="rect">
            <a:avLst/>
          </a:prstGeom>
          <a:noFill/>
        </p:spPr>
        <p:txBody>
          <a:bodyPr wrap="square">
            <a:spAutoFit/>
          </a:bodyPr>
          <a:lstStyle/>
          <a:p>
            <a:r>
              <a:rPr lang="zh-CN" altLang="en-US" b="0" i="0" dirty="0">
                <a:effectLst/>
                <a:latin typeface="Inter"/>
              </a:rPr>
              <a:t>对于判别任务具有线性可分性</a:t>
            </a:r>
            <a:endParaRPr lang="zh-CN" altLang="en-US" dirty="0"/>
          </a:p>
        </p:txBody>
      </p:sp>
      <p:cxnSp>
        <p:nvCxnSpPr>
          <p:cNvPr id="22" name="直接箭头连接符 21">
            <a:extLst>
              <a:ext uri="{FF2B5EF4-FFF2-40B4-BE49-F238E27FC236}">
                <a16:creationId xmlns:a16="http://schemas.microsoft.com/office/drawing/2014/main" id="{ED85E0AB-2FF4-437B-83D6-1B5AB0902F4F}"/>
              </a:ext>
            </a:extLst>
          </p:cNvPr>
          <p:cNvCxnSpPr>
            <a:stCxn id="39" idx="2"/>
            <a:endCxn id="46" idx="0"/>
          </p:cNvCxnSpPr>
          <p:nvPr/>
        </p:nvCxnSpPr>
        <p:spPr>
          <a:xfrm>
            <a:off x="9736773" y="3224636"/>
            <a:ext cx="0" cy="412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1A2C2246-C8E2-40D0-B466-688BA24C6C09}"/>
              </a:ext>
            </a:extLst>
          </p:cNvPr>
          <p:cNvSpPr txBox="1"/>
          <p:nvPr/>
        </p:nvSpPr>
        <p:spPr>
          <a:xfrm>
            <a:off x="10720623" y="3562704"/>
            <a:ext cx="1139404" cy="923330"/>
          </a:xfrm>
          <a:prstGeom prst="rect">
            <a:avLst/>
          </a:prstGeom>
          <a:noFill/>
        </p:spPr>
        <p:txBody>
          <a:bodyPr wrap="square">
            <a:spAutoFit/>
          </a:bodyPr>
          <a:lstStyle/>
          <a:p>
            <a:r>
              <a:rPr lang="zh-CN" altLang="en-US" b="0" i="0" dirty="0">
                <a:effectLst/>
                <a:latin typeface="Inter"/>
              </a:rPr>
              <a:t>对具身任务具有通用性</a:t>
            </a:r>
            <a:endParaRPr lang="zh-CN" altLang="en-US" dirty="0"/>
          </a:p>
        </p:txBody>
      </p:sp>
      <p:cxnSp>
        <p:nvCxnSpPr>
          <p:cNvPr id="52" name="直接箭头连接符 51">
            <a:extLst>
              <a:ext uri="{FF2B5EF4-FFF2-40B4-BE49-F238E27FC236}">
                <a16:creationId xmlns:a16="http://schemas.microsoft.com/office/drawing/2014/main" id="{1E895C94-EE49-4E6B-98B8-526248B494B4}"/>
              </a:ext>
            </a:extLst>
          </p:cNvPr>
          <p:cNvCxnSpPr/>
          <p:nvPr/>
        </p:nvCxnSpPr>
        <p:spPr>
          <a:xfrm>
            <a:off x="11305397" y="3163311"/>
            <a:ext cx="0" cy="412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3B5263FF-4D07-4CE2-9BAB-B3C274FE0907}"/>
              </a:ext>
            </a:extLst>
          </p:cNvPr>
          <p:cNvSpPr txBox="1"/>
          <p:nvPr/>
        </p:nvSpPr>
        <p:spPr>
          <a:xfrm>
            <a:off x="9652131" y="4606934"/>
            <a:ext cx="1799112" cy="1754326"/>
          </a:xfrm>
          <a:prstGeom prst="rect">
            <a:avLst/>
          </a:prstGeom>
          <a:ln>
            <a:solidFill>
              <a:srgbClr val="00B0F0"/>
            </a:solidFill>
          </a:ln>
          <a:effectLst>
            <a:glow rad="63500">
              <a:schemeClr val="accent3">
                <a:lumMod val="60000"/>
                <a:lumOff val="40000"/>
                <a:alpha val="40000"/>
              </a:schemeClr>
            </a:glow>
          </a:effectLst>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dirty="0">
                <a:latin typeface="Inter"/>
              </a:rPr>
              <a:t>本</a:t>
            </a:r>
            <a:r>
              <a:rPr lang="zh-CN" altLang="en-US" b="0" i="0" dirty="0">
                <a:effectLst/>
                <a:latin typeface="Inter"/>
              </a:rPr>
              <a:t>研究结果表明，</a:t>
            </a:r>
            <a:r>
              <a:rPr lang="en-US" altLang="zh-CN" b="0" i="0" dirty="0">
                <a:effectLst/>
                <a:latin typeface="Inter"/>
              </a:rPr>
              <a:t>VDMs </a:t>
            </a:r>
            <a:r>
              <a:rPr lang="zh-CN" altLang="en-US" b="0" i="0" dirty="0">
                <a:effectLst/>
                <a:latin typeface="Inter"/>
              </a:rPr>
              <a:t>中的表征具有独特的预测属性，使其对序列具身控制任务特别有用</a:t>
            </a:r>
            <a:endParaRPr lang="zh-CN" altLang="en-US" dirty="0"/>
          </a:p>
        </p:txBody>
      </p:sp>
    </p:spTree>
    <p:extLst>
      <p:ext uri="{BB962C8B-B14F-4D97-AF65-F5344CB8AC3E}">
        <p14:creationId xmlns:p14="http://schemas.microsoft.com/office/powerpoint/2010/main" val="38386833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8472" y="700714"/>
            <a:ext cx="4519340" cy="456129"/>
          </a:xfrm>
        </p:spPr>
        <p:txBody>
          <a:bodyPr/>
          <a:lstStyle/>
          <a:p>
            <a:pPr>
              <a:lnSpc>
                <a:spcPct val="120000"/>
              </a:lnSpc>
            </a:pPr>
            <a:r>
              <a:rPr lang="zh-CN" altLang="en-US" dirty="0">
                <a:latin typeface="DeepSeek-CJK-patch"/>
              </a:rPr>
              <a:t>阶段一：视频预测模型</a:t>
            </a:r>
            <a:br>
              <a:rPr lang="zh-CN" altLang="en-US" b="1" i="0" dirty="0">
                <a:solidFill>
                  <a:srgbClr val="F8FAFF"/>
                </a:solidFill>
                <a:effectLst/>
                <a:latin typeface="DeepSeek-CJK-patch"/>
              </a:rPr>
            </a:br>
            <a:br>
              <a:rPr lang="zh-CN" altLang="en-US" dirty="0">
                <a:latin typeface="DeepSeek-CJK-patch"/>
              </a:rPr>
            </a:br>
            <a:endParaRPr lang="zh-CN" altLang="en-US" dirty="0">
              <a:latin typeface="DeepSeek-CJK-patch"/>
              <a:sym typeface="+mn-lt"/>
            </a:endParaRPr>
          </a:p>
        </p:txBody>
      </p:sp>
      <p:sp>
        <p:nvSpPr>
          <p:cNvPr id="4" name="文本框 3">
            <a:extLst>
              <a:ext uri="{FF2B5EF4-FFF2-40B4-BE49-F238E27FC236}">
                <a16:creationId xmlns:a16="http://schemas.microsoft.com/office/drawing/2014/main" id="{CDD6A188-B02F-4781-B89F-FF0D458EB65A}"/>
              </a:ext>
            </a:extLst>
          </p:cNvPr>
          <p:cNvSpPr txBox="1"/>
          <p:nvPr/>
        </p:nvSpPr>
        <p:spPr>
          <a:xfrm>
            <a:off x="473115" y="1904482"/>
            <a:ext cx="4683407" cy="369332"/>
          </a:xfrm>
          <a:prstGeom prst="rect">
            <a:avLst/>
          </a:prstGeom>
          <a:noFill/>
        </p:spPr>
        <p:txBody>
          <a:bodyPr wrap="square">
            <a:spAutoFit/>
          </a:bodyPr>
          <a:lstStyle/>
          <a:p>
            <a:r>
              <a:rPr lang="en-US" altLang="zh-CN" b="0" i="0" dirty="0">
                <a:effectLst/>
                <a:latin typeface="Inter"/>
              </a:rPr>
              <a:t>15 </a:t>
            </a:r>
            <a:r>
              <a:rPr lang="zh-CN" altLang="en-US" b="0" i="0" dirty="0">
                <a:effectLst/>
                <a:latin typeface="Inter"/>
              </a:rPr>
              <a:t>亿参数的开源稳定视频扩散（</a:t>
            </a:r>
            <a:r>
              <a:rPr lang="en-US" altLang="zh-CN" b="0" i="0" dirty="0">
                <a:effectLst/>
                <a:latin typeface="Inter"/>
              </a:rPr>
              <a:t>SVD</a:t>
            </a:r>
            <a:r>
              <a:rPr lang="zh-CN" altLang="en-US" b="0" i="0" dirty="0">
                <a:effectLst/>
                <a:latin typeface="Inter"/>
              </a:rPr>
              <a:t>）模型</a:t>
            </a:r>
            <a:endParaRPr lang="zh-CN" altLang="en-US" dirty="0"/>
          </a:p>
        </p:txBody>
      </p:sp>
      <p:pic>
        <p:nvPicPr>
          <p:cNvPr id="8" name="图片 7">
            <a:extLst>
              <a:ext uri="{FF2B5EF4-FFF2-40B4-BE49-F238E27FC236}">
                <a16:creationId xmlns:a16="http://schemas.microsoft.com/office/drawing/2014/main" id="{AE2D5F0E-1B83-4585-9005-CC5B4F3E3A10}"/>
              </a:ext>
            </a:extLst>
          </p:cNvPr>
          <p:cNvPicPr>
            <a:picLocks noChangeAspect="1"/>
          </p:cNvPicPr>
          <p:nvPr/>
        </p:nvPicPr>
        <p:blipFill>
          <a:blip r:embed="rId3"/>
          <a:stretch>
            <a:fillRect/>
          </a:stretch>
        </p:blipFill>
        <p:spPr>
          <a:xfrm>
            <a:off x="525201" y="2406079"/>
            <a:ext cx="1193639" cy="1230747"/>
          </a:xfrm>
          <a:prstGeom prst="rect">
            <a:avLst/>
          </a:prstGeom>
        </p:spPr>
      </p:pic>
      <p:sp>
        <p:nvSpPr>
          <p:cNvPr id="9" name="箭头: 右 8">
            <a:extLst>
              <a:ext uri="{FF2B5EF4-FFF2-40B4-BE49-F238E27FC236}">
                <a16:creationId xmlns:a16="http://schemas.microsoft.com/office/drawing/2014/main" id="{DD4C72B6-9CE5-4B6B-917F-5A6F6EADF6B0}"/>
              </a:ext>
            </a:extLst>
          </p:cNvPr>
          <p:cNvSpPr/>
          <p:nvPr/>
        </p:nvSpPr>
        <p:spPr>
          <a:xfrm>
            <a:off x="1834587" y="2873876"/>
            <a:ext cx="648183" cy="295154"/>
          </a:xfrm>
          <a:prstGeom prst="rightArrow">
            <a:avLst/>
          </a:prstGeom>
          <a:solidFill>
            <a:srgbClr val="9593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1145EDCB-F6A8-4011-B399-E8FF575043CD}"/>
              </a:ext>
            </a:extLst>
          </p:cNvPr>
          <p:cNvGrpSpPr/>
          <p:nvPr/>
        </p:nvGrpSpPr>
        <p:grpSpPr>
          <a:xfrm rot="5400000">
            <a:off x="3217038" y="2082925"/>
            <a:ext cx="1151681" cy="1956122"/>
            <a:chOff x="2748987" y="2569580"/>
            <a:chExt cx="1151681" cy="1956122"/>
          </a:xfrm>
          <a:noFill/>
        </p:grpSpPr>
        <p:sp>
          <p:nvSpPr>
            <p:cNvPr id="10" name="流程图: 手动操作 9">
              <a:extLst>
                <a:ext uri="{FF2B5EF4-FFF2-40B4-BE49-F238E27FC236}">
                  <a16:creationId xmlns:a16="http://schemas.microsoft.com/office/drawing/2014/main" id="{BF389637-BC44-4D3C-81E7-73771DFDBE03}"/>
                </a:ext>
              </a:extLst>
            </p:cNvPr>
            <p:cNvSpPr/>
            <p:nvPr/>
          </p:nvSpPr>
          <p:spPr>
            <a:xfrm>
              <a:off x="2748987" y="2569580"/>
              <a:ext cx="1151681" cy="978061"/>
            </a:xfrm>
            <a:prstGeom prst="flowChartManualOperat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手动操作 10">
              <a:extLst>
                <a:ext uri="{FF2B5EF4-FFF2-40B4-BE49-F238E27FC236}">
                  <a16:creationId xmlns:a16="http://schemas.microsoft.com/office/drawing/2014/main" id="{BE9DD4C8-65E5-423F-9022-F706366F7702}"/>
                </a:ext>
              </a:extLst>
            </p:cNvPr>
            <p:cNvSpPr/>
            <p:nvPr/>
          </p:nvSpPr>
          <p:spPr>
            <a:xfrm rot="10800000">
              <a:off x="2748987" y="3547641"/>
              <a:ext cx="1151681" cy="978061"/>
            </a:xfrm>
            <a:prstGeom prst="flowChartManualOperat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35FD3DBA-9A05-491F-AD21-0F837704A289}"/>
              </a:ext>
            </a:extLst>
          </p:cNvPr>
          <p:cNvSpPr/>
          <p:nvPr/>
        </p:nvSpPr>
        <p:spPr>
          <a:xfrm>
            <a:off x="2908979" y="2670097"/>
            <a:ext cx="125643" cy="781777"/>
          </a:xfrm>
          <a:prstGeom prst="rect">
            <a:avLst/>
          </a:prstGeom>
          <a:solidFill>
            <a:srgbClr val="9593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D549B72-FA8E-4C92-8A84-7F23FF989958}"/>
              </a:ext>
            </a:extLst>
          </p:cNvPr>
          <p:cNvSpPr/>
          <p:nvPr/>
        </p:nvSpPr>
        <p:spPr>
          <a:xfrm>
            <a:off x="4473150" y="2670097"/>
            <a:ext cx="125643" cy="781777"/>
          </a:xfrm>
          <a:prstGeom prst="rect">
            <a:avLst/>
          </a:prstGeom>
          <a:solidFill>
            <a:srgbClr val="9593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C377694-A3F4-4DD7-9636-CE6BD6B21CDB}"/>
              </a:ext>
            </a:extLst>
          </p:cNvPr>
          <p:cNvSpPr/>
          <p:nvPr/>
        </p:nvSpPr>
        <p:spPr>
          <a:xfrm>
            <a:off x="3100219" y="2726353"/>
            <a:ext cx="140808" cy="673773"/>
          </a:xfrm>
          <a:prstGeom prst="rect">
            <a:avLst/>
          </a:prstGeom>
          <a:solidFill>
            <a:srgbClr val="9593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869AD7A-29EA-49E9-B1B7-478225406A5B}"/>
              </a:ext>
            </a:extLst>
          </p:cNvPr>
          <p:cNvSpPr/>
          <p:nvPr/>
        </p:nvSpPr>
        <p:spPr>
          <a:xfrm>
            <a:off x="4288524" y="2724097"/>
            <a:ext cx="140808" cy="673773"/>
          </a:xfrm>
          <a:prstGeom prst="rect">
            <a:avLst/>
          </a:prstGeom>
          <a:solidFill>
            <a:srgbClr val="9593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5ECAB54-C5D0-48AE-88B7-4EEE5D0A0E85}"/>
              </a:ext>
            </a:extLst>
          </p:cNvPr>
          <p:cNvSpPr/>
          <p:nvPr/>
        </p:nvSpPr>
        <p:spPr>
          <a:xfrm>
            <a:off x="3323820" y="2783422"/>
            <a:ext cx="116098" cy="555124"/>
          </a:xfrm>
          <a:prstGeom prst="rect">
            <a:avLst/>
          </a:prstGeom>
          <a:solidFill>
            <a:srgbClr val="9593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61351D6-FD0E-4B75-B71C-6BF085226349}"/>
              </a:ext>
            </a:extLst>
          </p:cNvPr>
          <p:cNvSpPr/>
          <p:nvPr/>
        </p:nvSpPr>
        <p:spPr>
          <a:xfrm>
            <a:off x="4102991" y="2783422"/>
            <a:ext cx="116098" cy="555124"/>
          </a:xfrm>
          <a:prstGeom prst="rect">
            <a:avLst/>
          </a:prstGeom>
          <a:solidFill>
            <a:srgbClr val="9593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18EE29D3-0981-4F22-9BDC-B3A12ACAF7E2}"/>
              </a:ext>
            </a:extLst>
          </p:cNvPr>
          <p:cNvSpPr/>
          <p:nvPr/>
        </p:nvSpPr>
        <p:spPr>
          <a:xfrm>
            <a:off x="2299121" y="4955908"/>
            <a:ext cx="1471001" cy="5235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45F40AC-579C-4037-88B9-A9891CE55ACF}"/>
              </a:ext>
            </a:extLst>
          </p:cNvPr>
          <p:cNvSpPr txBox="1"/>
          <p:nvPr/>
        </p:nvSpPr>
        <p:spPr>
          <a:xfrm>
            <a:off x="543264" y="5002220"/>
            <a:ext cx="1157512" cy="430887"/>
          </a:xfrm>
          <a:prstGeom prst="rect">
            <a:avLst/>
          </a:prstGeom>
          <a:noFill/>
          <a:ln>
            <a:solidFill>
              <a:srgbClr val="433D3C"/>
            </a:solidFill>
          </a:ln>
          <a:effectLst>
            <a:glow rad="50800">
              <a:schemeClr val="bg1">
                <a:lumMod val="50000"/>
              </a:schemeClr>
            </a:glow>
          </a:effectLst>
        </p:spPr>
        <p:txBody>
          <a:bodyPr wrap="square" rtlCol="0">
            <a:spAutoFit/>
          </a:bodyPr>
          <a:lstStyle/>
          <a:p>
            <a:r>
              <a:rPr lang="en-US" altLang="zh-CN" sz="1100" dirty="0"/>
              <a:t>Place orange the blue plate</a:t>
            </a:r>
            <a:endParaRPr lang="zh-CN" altLang="en-US" sz="1100" dirty="0"/>
          </a:p>
        </p:txBody>
      </p:sp>
      <p:sp>
        <p:nvSpPr>
          <p:cNvPr id="27" name="箭头: 右 26">
            <a:extLst>
              <a:ext uri="{FF2B5EF4-FFF2-40B4-BE49-F238E27FC236}">
                <a16:creationId xmlns:a16="http://schemas.microsoft.com/office/drawing/2014/main" id="{CECD45F4-0211-4262-A34A-D82A856312B9}"/>
              </a:ext>
            </a:extLst>
          </p:cNvPr>
          <p:cNvSpPr/>
          <p:nvPr/>
        </p:nvSpPr>
        <p:spPr>
          <a:xfrm>
            <a:off x="1876240" y="5213007"/>
            <a:ext cx="252479" cy="132623"/>
          </a:xfrm>
          <a:prstGeom prst="rightArrow">
            <a:avLst/>
          </a:prstGeom>
          <a:solidFill>
            <a:schemeClr val="bg1">
              <a:lumMod val="50000"/>
            </a:schemeClr>
          </a:solidFill>
          <a:ln>
            <a:solidFill>
              <a:srgbClr val="959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太阳形 27">
            <a:extLst>
              <a:ext uri="{FF2B5EF4-FFF2-40B4-BE49-F238E27FC236}">
                <a16:creationId xmlns:a16="http://schemas.microsoft.com/office/drawing/2014/main" id="{B4F63476-81CD-43A2-90BE-B20BEE4712B7}"/>
              </a:ext>
            </a:extLst>
          </p:cNvPr>
          <p:cNvSpPr/>
          <p:nvPr/>
        </p:nvSpPr>
        <p:spPr>
          <a:xfrm>
            <a:off x="2372357" y="5060609"/>
            <a:ext cx="332047" cy="314107"/>
          </a:xfrm>
          <a:prstGeom prst="su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C388BF6-F247-41F8-B071-62067040845E}"/>
              </a:ext>
            </a:extLst>
          </p:cNvPr>
          <p:cNvSpPr txBox="1"/>
          <p:nvPr/>
        </p:nvSpPr>
        <p:spPr>
          <a:xfrm>
            <a:off x="2802392" y="5017607"/>
            <a:ext cx="736461" cy="400110"/>
          </a:xfrm>
          <a:prstGeom prst="rect">
            <a:avLst/>
          </a:prstGeom>
          <a:noFill/>
        </p:spPr>
        <p:txBody>
          <a:bodyPr wrap="square" rtlCol="0">
            <a:spAutoFit/>
          </a:bodyPr>
          <a:lstStyle/>
          <a:p>
            <a:r>
              <a:rPr lang="en-US" altLang="zh-CN" sz="2000" dirty="0"/>
              <a:t>CLIP</a:t>
            </a:r>
            <a:endParaRPr lang="zh-CN" altLang="en-US" sz="2000" dirty="0"/>
          </a:p>
        </p:txBody>
      </p:sp>
      <p:sp>
        <p:nvSpPr>
          <p:cNvPr id="31" name="矩形: 圆角 30">
            <a:extLst>
              <a:ext uri="{FF2B5EF4-FFF2-40B4-BE49-F238E27FC236}">
                <a16:creationId xmlns:a16="http://schemas.microsoft.com/office/drawing/2014/main" id="{90E468A3-47D1-4A2E-983F-CE4E02B6EE78}"/>
              </a:ext>
            </a:extLst>
          </p:cNvPr>
          <p:cNvSpPr/>
          <p:nvPr/>
        </p:nvSpPr>
        <p:spPr>
          <a:xfrm>
            <a:off x="4281909" y="4955908"/>
            <a:ext cx="1471001" cy="523512"/>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A983586-062E-442D-9C8A-7EE65DDE7509}"/>
              </a:ext>
            </a:extLst>
          </p:cNvPr>
          <p:cNvSpPr/>
          <p:nvPr/>
        </p:nvSpPr>
        <p:spPr>
          <a:xfrm>
            <a:off x="4393668" y="5060608"/>
            <a:ext cx="297790" cy="31410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CB5D87F-03A5-4F67-B328-1929CCDAD0B0}"/>
              </a:ext>
            </a:extLst>
          </p:cNvPr>
          <p:cNvSpPr/>
          <p:nvPr/>
        </p:nvSpPr>
        <p:spPr>
          <a:xfrm>
            <a:off x="4866922" y="5064053"/>
            <a:ext cx="297790" cy="31410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3619754E-8830-42C2-AF5D-534006FA1E4B}"/>
              </a:ext>
            </a:extLst>
          </p:cNvPr>
          <p:cNvSpPr/>
          <p:nvPr/>
        </p:nvSpPr>
        <p:spPr>
          <a:xfrm>
            <a:off x="5340176" y="5055954"/>
            <a:ext cx="297790" cy="31410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0EC76801-3EE0-478D-B674-1E299F9EB41A}"/>
              </a:ext>
            </a:extLst>
          </p:cNvPr>
          <p:cNvSpPr/>
          <p:nvPr/>
        </p:nvSpPr>
        <p:spPr>
          <a:xfrm>
            <a:off x="3899776" y="5167636"/>
            <a:ext cx="252479" cy="132623"/>
          </a:xfrm>
          <a:prstGeom prst="rightArrow">
            <a:avLst/>
          </a:prstGeom>
          <a:solidFill>
            <a:schemeClr val="bg1">
              <a:lumMod val="50000"/>
            </a:schemeClr>
          </a:solidFill>
          <a:ln>
            <a:solidFill>
              <a:srgbClr val="959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12EE366-E9E1-45AA-B64A-1BA032152616}"/>
              </a:ext>
            </a:extLst>
          </p:cNvPr>
          <p:cNvSpPr txBox="1"/>
          <p:nvPr/>
        </p:nvSpPr>
        <p:spPr>
          <a:xfrm>
            <a:off x="4219089" y="5486305"/>
            <a:ext cx="1743687" cy="369332"/>
          </a:xfrm>
          <a:prstGeom prst="rect">
            <a:avLst/>
          </a:prstGeom>
          <a:noFill/>
        </p:spPr>
        <p:txBody>
          <a:bodyPr wrap="square" rtlCol="0">
            <a:spAutoFit/>
          </a:bodyPr>
          <a:lstStyle/>
          <a:p>
            <a:r>
              <a:rPr lang="zh-CN" altLang="en-US" b="0" i="0" dirty="0">
                <a:effectLst/>
                <a:latin typeface="Inter"/>
              </a:rPr>
              <a:t>语言特征 </a:t>
            </a:r>
            <a:r>
              <a:rPr lang="en-US" altLang="zh-CN" b="1" i="1" dirty="0">
                <a:effectLst/>
              </a:rPr>
              <a:t>l</a:t>
            </a:r>
            <a:r>
              <a:rPr lang="en-US" altLang="zh-CN" b="0" i="0" baseline="-25000" dirty="0">
                <a:effectLst/>
              </a:rPr>
              <a:t>emb</a:t>
            </a:r>
            <a:endParaRPr lang="zh-CN" altLang="en-US" baseline="-25000" dirty="0"/>
          </a:p>
        </p:txBody>
      </p:sp>
      <p:sp>
        <p:nvSpPr>
          <p:cNvPr id="38" name="文本框 37">
            <a:extLst>
              <a:ext uri="{FF2B5EF4-FFF2-40B4-BE49-F238E27FC236}">
                <a16:creationId xmlns:a16="http://schemas.microsoft.com/office/drawing/2014/main" id="{610F0E75-DA74-44C3-8091-4A46D6E6D74A}"/>
              </a:ext>
            </a:extLst>
          </p:cNvPr>
          <p:cNvSpPr txBox="1"/>
          <p:nvPr/>
        </p:nvSpPr>
        <p:spPr>
          <a:xfrm>
            <a:off x="1224082" y="3654271"/>
            <a:ext cx="2388957" cy="369332"/>
          </a:xfrm>
          <a:prstGeom prst="rect">
            <a:avLst/>
          </a:prstGeom>
          <a:noFill/>
        </p:spPr>
        <p:txBody>
          <a:bodyPr wrap="square">
            <a:spAutoFit/>
          </a:bodyPr>
          <a:lstStyle/>
          <a:p>
            <a:r>
              <a:rPr lang="en-US" altLang="zh-CN" b="0" i="0" dirty="0">
                <a:effectLst/>
                <a:latin typeface="Arial" panose="020B0604020202020204" pitchFamily="34" charset="0"/>
              </a:rPr>
              <a:t>cross-attention layers</a:t>
            </a:r>
            <a:endParaRPr lang="zh-CN" altLang="en-US" dirty="0"/>
          </a:p>
        </p:txBody>
      </p:sp>
      <p:cxnSp>
        <p:nvCxnSpPr>
          <p:cNvPr id="40" name="直接箭头连接符 39">
            <a:extLst>
              <a:ext uri="{FF2B5EF4-FFF2-40B4-BE49-F238E27FC236}">
                <a16:creationId xmlns:a16="http://schemas.microsoft.com/office/drawing/2014/main" id="{DB6F8B2E-40BF-420F-868E-C3EB12FD3EE1}"/>
              </a:ext>
            </a:extLst>
          </p:cNvPr>
          <p:cNvCxnSpPr>
            <a:stCxn id="31" idx="0"/>
            <a:endCxn id="11" idx="1"/>
          </p:cNvCxnSpPr>
          <p:nvPr/>
        </p:nvCxnSpPr>
        <p:spPr>
          <a:xfrm flipH="1" flipV="1">
            <a:off x="3303849" y="3521659"/>
            <a:ext cx="1713561" cy="14342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89D49CA5-3FCB-41D5-A63C-5A156CE0833F}"/>
              </a:ext>
            </a:extLst>
          </p:cNvPr>
          <p:cNvSpPr txBox="1"/>
          <p:nvPr/>
        </p:nvSpPr>
        <p:spPr>
          <a:xfrm>
            <a:off x="1668585" y="4114486"/>
            <a:ext cx="2492044" cy="646331"/>
          </a:xfrm>
          <a:prstGeom prst="rect">
            <a:avLst/>
          </a:prstGeom>
          <a:noFill/>
        </p:spPr>
        <p:txBody>
          <a:bodyPr wrap="square">
            <a:spAutoFit/>
          </a:bodyPr>
          <a:lstStyle/>
          <a:p>
            <a:r>
              <a:rPr lang="zh-CN" altLang="en-US" b="0" i="0" dirty="0">
                <a:solidFill>
                  <a:srgbClr val="92D050"/>
                </a:solidFill>
                <a:effectLst/>
                <a:latin typeface="Inter"/>
              </a:rPr>
              <a:t>引导生成符合指令的未来帧（如机械臂移动）</a:t>
            </a:r>
            <a:endParaRPr lang="zh-CN" altLang="en-US" dirty="0">
              <a:solidFill>
                <a:srgbClr val="92D050"/>
              </a:solidFill>
            </a:endParaRPr>
          </a:p>
        </p:txBody>
      </p:sp>
      <p:sp>
        <p:nvSpPr>
          <p:cNvPr id="44" name="文本框 43">
            <a:extLst>
              <a:ext uri="{FF2B5EF4-FFF2-40B4-BE49-F238E27FC236}">
                <a16:creationId xmlns:a16="http://schemas.microsoft.com/office/drawing/2014/main" id="{D950651A-AC56-4B7A-97F1-99859068A667}"/>
              </a:ext>
            </a:extLst>
          </p:cNvPr>
          <p:cNvSpPr txBox="1"/>
          <p:nvPr/>
        </p:nvSpPr>
        <p:spPr>
          <a:xfrm>
            <a:off x="338189" y="5806428"/>
            <a:ext cx="8269922" cy="646331"/>
          </a:xfrm>
          <a:prstGeom prst="rect">
            <a:avLst/>
          </a:prstGeom>
          <a:noFill/>
        </p:spPr>
        <p:txBody>
          <a:bodyPr wrap="square">
            <a:spAutoFit/>
          </a:bodyPr>
          <a:lstStyle/>
          <a:p>
            <a:r>
              <a:rPr lang="en-US" altLang="zh-CN" b="1" i="1" dirty="0">
                <a:effectLst/>
              </a:rPr>
              <a:t>l</a:t>
            </a:r>
            <a:r>
              <a:rPr lang="en-US" altLang="zh-CN" b="0" i="0" baseline="-25000" dirty="0">
                <a:effectLst/>
              </a:rPr>
              <a:t>emb </a:t>
            </a:r>
            <a:r>
              <a:rPr lang="en-US" altLang="zh-CN" b="0" i="0" dirty="0">
                <a:effectLst/>
                <a:latin typeface="KaTeX_Main"/>
              </a:rPr>
              <a:t>​</a:t>
            </a:r>
            <a:r>
              <a:rPr lang="zh-CN" altLang="en-US" b="0" i="0" dirty="0">
                <a:effectLst/>
                <a:latin typeface="Inter"/>
              </a:rPr>
              <a:t> 不仅提供任务目标，还隐含物理规则（如</a:t>
            </a:r>
            <a:r>
              <a:rPr lang="en-US" altLang="zh-CN" b="0" i="0" dirty="0">
                <a:effectLst/>
                <a:latin typeface="Inter"/>
              </a:rPr>
              <a:t>"</a:t>
            </a:r>
            <a:r>
              <a:rPr lang="zh-CN" altLang="en-US" b="0" i="0" dirty="0">
                <a:effectLst/>
                <a:latin typeface="Inter"/>
              </a:rPr>
              <a:t>推</a:t>
            </a:r>
            <a:r>
              <a:rPr lang="en-US" altLang="zh-CN" b="0" i="0" dirty="0">
                <a:effectLst/>
                <a:latin typeface="Inter"/>
              </a:rPr>
              <a:t>"</a:t>
            </a:r>
            <a:r>
              <a:rPr lang="zh-CN" altLang="en-US" b="0" i="0" dirty="0">
                <a:effectLst/>
                <a:latin typeface="Inter"/>
              </a:rPr>
              <a:t>与</a:t>
            </a:r>
            <a:r>
              <a:rPr lang="en-US" altLang="zh-CN" b="0" i="0" dirty="0">
                <a:effectLst/>
                <a:latin typeface="Inter"/>
              </a:rPr>
              <a:t>"</a:t>
            </a:r>
            <a:r>
              <a:rPr lang="zh-CN" altLang="en-US" b="0" i="0" dirty="0">
                <a:effectLst/>
                <a:latin typeface="Inter"/>
              </a:rPr>
              <a:t>拉</a:t>
            </a:r>
            <a:r>
              <a:rPr lang="en-US" altLang="zh-CN" b="0" i="0" dirty="0">
                <a:effectLst/>
                <a:latin typeface="Inter"/>
              </a:rPr>
              <a:t>"</a:t>
            </a:r>
            <a:r>
              <a:rPr lang="zh-CN" altLang="en-US" b="0" i="0" dirty="0">
                <a:effectLst/>
                <a:latin typeface="Inter"/>
              </a:rPr>
              <a:t>的动力学差异），帮助模型生成符合真实物理规律的操作序列，这对机器人控制至关重要。</a:t>
            </a:r>
            <a:endParaRPr lang="zh-CN" altLang="en-US" dirty="0"/>
          </a:p>
        </p:txBody>
      </p:sp>
      <p:sp>
        <p:nvSpPr>
          <p:cNvPr id="46" name="文本框 45">
            <a:extLst>
              <a:ext uri="{FF2B5EF4-FFF2-40B4-BE49-F238E27FC236}">
                <a16:creationId xmlns:a16="http://schemas.microsoft.com/office/drawing/2014/main" id="{35B52C76-B8A3-4661-8008-9FD4CA154743}"/>
              </a:ext>
            </a:extLst>
          </p:cNvPr>
          <p:cNvSpPr txBox="1"/>
          <p:nvPr/>
        </p:nvSpPr>
        <p:spPr>
          <a:xfrm>
            <a:off x="6096000" y="516048"/>
            <a:ext cx="3966471" cy="646331"/>
          </a:xfrm>
          <a:prstGeom prst="rect">
            <a:avLst/>
          </a:prstGeom>
          <a:noFill/>
        </p:spPr>
        <p:txBody>
          <a:bodyPr wrap="square">
            <a:spAutoFit/>
          </a:bodyPr>
          <a:lstStyle/>
          <a:p>
            <a:r>
              <a:rPr lang="zh-CN" altLang="en-US" b="0" i="0" dirty="0">
                <a:solidFill>
                  <a:srgbClr val="FFC000"/>
                </a:solidFill>
                <a:effectLst/>
                <a:latin typeface="Inter"/>
              </a:rPr>
              <a:t>输出视频分辨率调整为 </a:t>
            </a:r>
            <a:r>
              <a:rPr lang="en-US" altLang="zh-CN" b="0" i="0" dirty="0">
                <a:solidFill>
                  <a:srgbClr val="FFC000"/>
                </a:solidFill>
                <a:effectLst/>
                <a:latin typeface="KaTeX_Main"/>
              </a:rPr>
              <a:t>16×256×256</a:t>
            </a:r>
            <a:r>
              <a:rPr lang="zh-CN" altLang="en-US" b="0" i="0" dirty="0">
                <a:solidFill>
                  <a:srgbClr val="FFC000"/>
                </a:solidFill>
                <a:effectLst/>
                <a:latin typeface="Inter"/>
              </a:rPr>
              <a:t>提升训练和推理效率</a:t>
            </a:r>
            <a:endParaRPr lang="zh-CN" altLang="en-US" dirty="0">
              <a:solidFill>
                <a:srgbClr val="FFC000"/>
              </a:solidFill>
            </a:endParaRPr>
          </a:p>
        </p:txBody>
      </p:sp>
      <p:grpSp>
        <p:nvGrpSpPr>
          <p:cNvPr id="58" name="组合 57">
            <a:extLst>
              <a:ext uri="{FF2B5EF4-FFF2-40B4-BE49-F238E27FC236}">
                <a16:creationId xmlns:a16="http://schemas.microsoft.com/office/drawing/2014/main" id="{67D6F9C1-DF8B-4546-A615-D76A4BA78F48}"/>
              </a:ext>
            </a:extLst>
          </p:cNvPr>
          <p:cNvGrpSpPr/>
          <p:nvPr/>
        </p:nvGrpSpPr>
        <p:grpSpPr>
          <a:xfrm>
            <a:off x="4281909" y="839213"/>
            <a:ext cx="1814091" cy="1761101"/>
            <a:chOff x="4281909" y="839213"/>
            <a:chExt cx="1814091" cy="1761101"/>
          </a:xfrm>
        </p:grpSpPr>
        <p:cxnSp>
          <p:nvCxnSpPr>
            <p:cNvPr id="50" name="直接连接符 49">
              <a:extLst>
                <a:ext uri="{FF2B5EF4-FFF2-40B4-BE49-F238E27FC236}">
                  <a16:creationId xmlns:a16="http://schemas.microsoft.com/office/drawing/2014/main" id="{F35BF8E7-84FE-414D-BA52-3440C0C8A57C}"/>
                </a:ext>
              </a:extLst>
            </p:cNvPr>
            <p:cNvCxnSpPr>
              <a:cxnSpLocks/>
              <a:stCxn id="46" idx="1"/>
            </p:cNvCxnSpPr>
            <p:nvPr/>
          </p:nvCxnSpPr>
          <p:spPr>
            <a:xfrm flipH="1" flipV="1">
              <a:off x="5340176" y="839213"/>
              <a:ext cx="755824" cy="1"/>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53" name="直接连接符 52">
              <a:extLst>
                <a:ext uri="{FF2B5EF4-FFF2-40B4-BE49-F238E27FC236}">
                  <a16:creationId xmlns:a16="http://schemas.microsoft.com/office/drawing/2014/main" id="{2AA0E3F4-AA3B-4066-BB07-D66BDEC31493}"/>
                </a:ext>
              </a:extLst>
            </p:cNvPr>
            <p:cNvCxnSpPr/>
            <p:nvPr/>
          </p:nvCxnSpPr>
          <p:spPr>
            <a:xfrm>
              <a:off x="5340176" y="839213"/>
              <a:ext cx="0" cy="1566866"/>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55" name="直接箭头连接符 54">
              <a:extLst>
                <a:ext uri="{FF2B5EF4-FFF2-40B4-BE49-F238E27FC236}">
                  <a16:creationId xmlns:a16="http://schemas.microsoft.com/office/drawing/2014/main" id="{851F1009-566E-4769-A36A-F5903686B25A}"/>
                </a:ext>
              </a:extLst>
            </p:cNvPr>
            <p:cNvCxnSpPr>
              <a:cxnSpLocks/>
              <a:endCxn id="10" idx="1"/>
            </p:cNvCxnSpPr>
            <p:nvPr/>
          </p:nvCxnSpPr>
          <p:spPr>
            <a:xfrm flipH="1">
              <a:off x="4281909" y="2397602"/>
              <a:ext cx="1050326" cy="202712"/>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grpSp>
      <p:sp>
        <p:nvSpPr>
          <p:cNvPr id="60" name="文本框 59">
            <a:extLst>
              <a:ext uri="{FF2B5EF4-FFF2-40B4-BE49-F238E27FC236}">
                <a16:creationId xmlns:a16="http://schemas.microsoft.com/office/drawing/2014/main" id="{15DF4C91-FCB5-430E-A4D8-62B77C6FCB09}"/>
              </a:ext>
            </a:extLst>
          </p:cNvPr>
          <p:cNvSpPr txBox="1"/>
          <p:nvPr/>
        </p:nvSpPr>
        <p:spPr>
          <a:xfrm>
            <a:off x="5340176" y="1315888"/>
            <a:ext cx="6097162" cy="646331"/>
          </a:xfrm>
          <a:prstGeom prst="rect">
            <a:avLst/>
          </a:prstGeom>
          <a:noFill/>
        </p:spPr>
        <p:txBody>
          <a:bodyPr wrap="square">
            <a:spAutoFit/>
          </a:bodyPr>
          <a:lstStyle/>
          <a:p>
            <a:pPr algn="l">
              <a:buFont typeface="Arial" panose="020B0604020202020204" pitchFamily="34" charset="0"/>
              <a:buChar char="•"/>
            </a:pPr>
            <a:r>
              <a:rPr lang="zh-CN" altLang="en-US" b="1" i="0" dirty="0">
                <a:solidFill>
                  <a:srgbClr val="000000"/>
                </a:solidFill>
                <a:effectLst/>
                <a:latin typeface="Inter"/>
              </a:rPr>
              <a:t>前向过程</a:t>
            </a:r>
            <a:r>
              <a:rPr lang="zh-CN" altLang="en-US" b="0" i="0" dirty="0">
                <a:solidFill>
                  <a:srgbClr val="000000"/>
                </a:solidFill>
                <a:effectLst/>
                <a:latin typeface="Inter"/>
              </a:rPr>
              <a:t>：</a:t>
            </a:r>
            <a:endParaRPr lang="en-US" altLang="zh-CN" b="0" i="0" dirty="0">
              <a:solidFill>
                <a:srgbClr val="000000"/>
              </a:solidFill>
              <a:effectLst/>
              <a:latin typeface="Inter"/>
            </a:endParaRPr>
          </a:p>
          <a:p>
            <a:pPr algn="l">
              <a:buFont typeface="Arial" panose="020B0604020202020204" pitchFamily="34" charset="0"/>
              <a:buChar char="•"/>
            </a:pPr>
            <a:r>
              <a:rPr lang="zh-CN" altLang="en-US" b="1" i="0" dirty="0">
                <a:solidFill>
                  <a:srgbClr val="000000"/>
                </a:solidFill>
                <a:effectLst/>
                <a:latin typeface="Inter"/>
              </a:rPr>
              <a:t>反向去噪目标</a:t>
            </a:r>
            <a:r>
              <a:rPr lang="zh-CN" altLang="en-US" b="0" i="0" dirty="0">
                <a:solidFill>
                  <a:srgbClr val="000000"/>
                </a:solidFill>
                <a:effectLst/>
                <a:latin typeface="Inter"/>
              </a:rPr>
              <a:t>：</a:t>
            </a:r>
            <a:endParaRPr lang="en-US" altLang="zh-CN" b="0" i="0" dirty="0">
              <a:solidFill>
                <a:srgbClr val="000000"/>
              </a:solidFill>
              <a:effectLst/>
              <a:latin typeface="Inter"/>
            </a:endParaRPr>
          </a:p>
        </p:txBody>
      </p:sp>
      <p:pic>
        <p:nvPicPr>
          <p:cNvPr id="62" name="图片 61">
            <a:extLst>
              <a:ext uri="{FF2B5EF4-FFF2-40B4-BE49-F238E27FC236}">
                <a16:creationId xmlns:a16="http://schemas.microsoft.com/office/drawing/2014/main" id="{0C2C8C21-2DE9-46D7-B856-2E4DDBE2BB3E}"/>
              </a:ext>
            </a:extLst>
          </p:cNvPr>
          <p:cNvPicPr>
            <a:picLocks noChangeAspect="1"/>
          </p:cNvPicPr>
          <p:nvPr/>
        </p:nvPicPr>
        <p:blipFill rotWithShape="1">
          <a:blip r:embed="rId4"/>
          <a:srcRect t="12970"/>
          <a:stretch/>
        </p:blipFill>
        <p:spPr>
          <a:xfrm>
            <a:off x="6575456" y="1288276"/>
            <a:ext cx="2686425" cy="306758"/>
          </a:xfrm>
          <a:prstGeom prst="rect">
            <a:avLst/>
          </a:prstGeom>
        </p:spPr>
      </p:pic>
      <p:pic>
        <p:nvPicPr>
          <p:cNvPr id="64" name="图片 63">
            <a:extLst>
              <a:ext uri="{FF2B5EF4-FFF2-40B4-BE49-F238E27FC236}">
                <a16:creationId xmlns:a16="http://schemas.microsoft.com/office/drawing/2014/main" id="{E77A6BDD-7204-4091-A2E2-28ABFCA7533F}"/>
              </a:ext>
            </a:extLst>
          </p:cNvPr>
          <p:cNvPicPr>
            <a:picLocks noChangeAspect="1"/>
          </p:cNvPicPr>
          <p:nvPr/>
        </p:nvPicPr>
        <p:blipFill>
          <a:blip r:embed="rId5"/>
          <a:stretch>
            <a:fillRect/>
          </a:stretch>
        </p:blipFill>
        <p:spPr>
          <a:xfrm>
            <a:off x="7026647" y="1563392"/>
            <a:ext cx="4410691" cy="381053"/>
          </a:xfrm>
          <a:prstGeom prst="rect">
            <a:avLst/>
          </a:prstGeom>
        </p:spPr>
      </p:pic>
      <p:sp>
        <p:nvSpPr>
          <p:cNvPr id="66" name="文本框 65">
            <a:extLst>
              <a:ext uri="{FF2B5EF4-FFF2-40B4-BE49-F238E27FC236}">
                <a16:creationId xmlns:a16="http://schemas.microsoft.com/office/drawing/2014/main" id="{6DE71ED2-C6D2-4FD8-B7F8-3464ECD63C96}"/>
              </a:ext>
            </a:extLst>
          </p:cNvPr>
          <p:cNvSpPr txBox="1"/>
          <p:nvPr/>
        </p:nvSpPr>
        <p:spPr>
          <a:xfrm>
            <a:off x="5775667" y="2512066"/>
            <a:ext cx="5776265" cy="1477328"/>
          </a:xfrm>
          <a:prstGeom prst="rect">
            <a:avLst/>
          </a:prstGeom>
          <a:noFill/>
        </p:spPr>
        <p:txBody>
          <a:bodyPr wrap="square">
            <a:spAutoFit/>
          </a:bodyPr>
          <a:lstStyle/>
          <a:p>
            <a:pPr algn="l">
              <a:buFont typeface="Arial" panose="020B0604020202020204" pitchFamily="34" charset="0"/>
              <a:buChar char="•"/>
            </a:pPr>
            <a:r>
              <a:rPr lang="zh-CN" altLang="en-US" b="1" i="0" dirty="0">
                <a:solidFill>
                  <a:srgbClr val="000000"/>
                </a:solidFill>
                <a:effectLst/>
                <a:latin typeface="Inter"/>
              </a:rPr>
              <a:t>数据集组成</a:t>
            </a:r>
            <a:r>
              <a:rPr lang="zh-CN" altLang="en-US" b="0" i="0" dirty="0">
                <a:solidFill>
                  <a:srgbClr val="000000"/>
                </a:solidFill>
                <a:effectLst/>
                <a:latin typeface="Inter"/>
              </a:rPr>
              <a:t>：</a:t>
            </a:r>
          </a:p>
          <a:p>
            <a:pPr marL="742950" lvl="1" indent="-285750" algn="l">
              <a:buFont typeface="Arial" panose="020B0604020202020204" pitchFamily="34" charset="0"/>
              <a:buChar char="•"/>
            </a:pPr>
            <a:r>
              <a:rPr lang="en-US" altLang="zh-CN" b="0" i="1" dirty="0">
                <a:solidFill>
                  <a:srgbClr val="000000"/>
                </a:solidFill>
                <a:effectLst/>
                <a:latin typeface="KaTeX_Math"/>
              </a:rPr>
              <a:t>DH</a:t>
            </a:r>
            <a:r>
              <a:rPr lang="zh-CN" altLang="en-US" b="0" i="0" dirty="0">
                <a:solidFill>
                  <a:srgbClr val="000000"/>
                </a:solidFill>
                <a:effectLst/>
                <a:latin typeface="KaTeX_Main"/>
              </a:rPr>
              <a:t>​</a:t>
            </a:r>
            <a:r>
              <a:rPr lang="zh-CN" altLang="en-US" b="0" i="0" dirty="0">
                <a:solidFill>
                  <a:srgbClr val="000000"/>
                </a:solidFill>
                <a:effectLst/>
                <a:latin typeface="Inter"/>
              </a:rPr>
              <a:t>：互联网人类操作视频。</a:t>
            </a:r>
            <a:endParaRPr lang="en-US" altLang="zh-CN" b="0" i="0" dirty="0">
              <a:solidFill>
                <a:srgbClr val="000000"/>
              </a:solidFill>
              <a:effectLst/>
              <a:latin typeface="Inter"/>
            </a:endParaRPr>
          </a:p>
          <a:p>
            <a:pPr marL="742950" lvl="1" indent="-285750" algn="l">
              <a:buFont typeface="Arial" panose="020B0604020202020204" pitchFamily="34" charset="0"/>
              <a:buChar char="•"/>
            </a:pPr>
            <a:r>
              <a:rPr lang="en-US" altLang="zh-CN" b="0" i="1" dirty="0">
                <a:solidFill>
                  <a:srgbClr val="000000"/>
                </a:solidFill>
                <a:effectLst/>
                <a:latin typeface="KaTeX_Math"/>
              </a:rPr>
              <a:t>DR</a:t>
            </a:r>
            <a:r>
              <a:rPr lang="zh-CN" altLang="en-US" b="0" i="0" dirty="0">
                <a:solidFill>
                  <a:srgbClr val="000000"/>
                </a:solidFill>
                <a:effectLst/>
                <a:latin typeface="KaTeX_Main"/>
              </a:rPr>
              <a:t>​</a:t>
            </a:r>
            <a:r>
              <a:rPr lang="zh-CN" altLang="en-US" b="0" i="0" dirty="0">
                <a:solidFill>
                  <a:srgbClr val="000000"/>
                </a:solidFill>
                <a:effectLst/>
                <a:latin typeface="Inter"/>
              </a:rPr>
              <a:t>：互联网机器人操作数据。</a:t>
            </a:r>
          </a:p>
          <a:p>
            <a:pPr marL="742950" lvl="1" indent="-285750" algn="l">
              <a:buFont typeface="Arial" panose="020B0604020202020204" pitchFamily="34" charset="0"/>
              <a:buChar char="•"/>
            </a:pPr>
            <a:r>
              <a:rPr lang="en-US" altLang="zh-CN" b="0" i="1" dirty="0">
                <a:solidFill>
                  <a:srgbClr val="000000"/>
                </a:solidFill>
                <a:effectLst/>
                <a:latin typeface="KaTeX_Math"/>
              </a:rPr>
              <a:t>DC</a:t>
            </a:r>
            <a:r>
              <a:rPr lang="zh-CN" altLang="en-US" b="0" i="0" dirty="0">
                <a:solidFill>
                  <a:srgbClr val="000000"/>
                </a:solidFill>
                <a:effectLst/>
                <a:latin typeface="KaTeX_Main"/>
              </a:rPr>
              <a:t>​</a:t>
            </a:r>
            <a:r>
              <a:rPr lang="zh-CN" altLang="en-US" b="0" i="0" dirty="0">
                <a:solidFill>
                  <a:srgbClr val="000000"/>
                </a:solidFill>
                <a:effectLst/>
                <a:latin typeface="Inter"/>
              </a:rPr>
              <a:t>：自采小规模机器人数据，用于校准模型在特定硬件上的物理偏差。</a:t>
            </a:r>
          </a:p>
        </p:txBody>
      </p:sp>
      <p:pic>
        <p:nvPicPr>
          <p:cNvPr id="68" name="图片 67">
            <a:extLst>
              <a:ext uri="{FF2B5EF4-FFF2-40B4-BE49-F238E27FC236}">
                <a16:creationId xmlns:a16="http://schemas.microsoft.com/office/drawing/2014/main" id="{3B2E0E94-9B69-412D-B93E-5819F1FA8C85}"/>
              </a:ext>
            </a:extLst>
          </p:cNvPr>
          <p:cNvPicPr>
            <a:picLocks noChangeAspect="1"/>
          </p:cNvPicPr>
          <p:nvPr/>
        </p:nvPicPr>
        <p:blipFill>
          <a:blip r:embed="rId6"/>
          <a:stretch>
            <a:fillRect/>
          </a:stretch>
        </p:blipFill>
        <p:spPr>
          <a:xfrm>
            <a:off x="6965041" y="1928287"/>
            <a:ext cx="4334480" cy="495369"/>
          </a:xfrm>
          <a:prstGeom prst="rect">
            <a:avLst/>
          </a:prstGeom>
        </p:spPr>
      </p:pic>
      <p:sp>
        <p:nvSpPr>
          <p:cNvPr id="70" name="文本框 69">
            <a:extLst>
              <a:ext uri="{FF2B5EF4-FFF2-40B4-BE49-F238E27FC236}">
                <a16:creationId xmlns:a16="http://schemas.microsoft.com/office/drawing/2014/main" id="{48AD302D-7949-4D73-995A-136BF4A1C68C}"/>
              </a:ext>
            </a:extLst>
          </p:cNvPr>
          <p:cNvSpPr txBox="1"/>
          <p:nvPr/>
        </p:nvSpPr>
        <p:spPr>
          <a:xfrm>
            <a:off x="5451485" y="1987621"/>
            <a:ext cx="1722358" cy="369332"/>
          </a:xfrm>
          <a:prstGeom prst="rect">
            <a:avLst/>
          </a:prstGeom>
          <a:noFill/>
        </p:spPr>
        <p:txBody>
          <a:bodyPr wrap="square">
            <a:spAutoFit/>
          </a:bodyPr>
          <a:lstStyle/>
          <a:p>
            <a:pPr algn="l"/>
            <a:r>
              <a:rPr lang="zh-CN" altLang="en-US" b="1" i="0" dirty="0">
                <a:solidFill>
                  <a:srgbClr val="000000"/>
                </a:solidFill>
                <a:effectLst/>
                <a:latin typeface="Inter"/>
              </a:rPr>
              <a:t>加权损失函数</a:t>
            </a:r>
            <a:r>
              <a:rPr lang="en-US" altLang="zh-CN" b="1" i="0" dirty="0">
                <a:solidFill>
                  <a:srgbClr val="000000"/>
                </a:solidFill>
                <a:effectLst/>
                <a:latin typeface="Inter"/>
              </a:rPr>
              <a:t>:</a:t>
            </a:r>
            <a:endParaRPr lang="zh-CN" altLang="en-US" b="0" i="0" dirty="0">
              <a:solidFill>
                <a:srgbClr val="000000"/>
              </a:solidFill>
              <a:effectLst/>
              <a:latin typeface="Inter"/>
            </a:endParaRPr>
          </a:p>
        </p:txBody>
      </p:sp>
      <p:sp>
        <p:nvSpPr>
          <p:cNvPr id="72" name="箭头: 右 71">
            <a:extLst>
              <a:ext uri="{FF2B5EF4-FFF2-40B4-BE49-F238E27FC236}">
                <a16:creationId xmlns:a16="http://schemas.microsoft.com/office/drawing/2014/main" id="{FD0BC5FA-993F-466B-B660-A27FA5FD73D6}"/>
              </a:ext>
            </a:extLst>
          </p:cNvPr>
          <p:cNvSpPr/>
          <p:nvPr/>
        </p:nvSpPr>
        <p:spPr>
          <a:xfrm rot="1970684">
            <a:off x="4655762" y="3870675"/>
            <a:ext cx="1573887" cy="42203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7A1511BA-B2BC-4C38-B59A-10A18409313C}"/>
              </a:ext>
            </a:extLst>
          </p:cNvPr>
          <p:cNvSpPr/>
          <p:nvPr/>
        </p:nvSpPr>
        <p:spPr>
          <a:xfrm>
            <a:off x="6466908" y="4390407"/>
            <a:ext cx="125643" cy="78177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20373200-40F2-486F-8D53-DCDA6473510E}"/>
              </a:ext>
            </a:extLst>
          </p:cNvPr>
          <p:cNvSpPr/>
          <p:nvPr/>
        </p:nvSpPr>
        <p:spPr>
          <a:xfrm>
            <a:off x="6676121" y="4394524"/>
            <a:ext cx="125643" cy="78177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546E77AF-DD25-407C-91CE-2437F0CB77D1}"/>
              </a:ext>
            </a:extLst>
          </p:cNvPr>
          <p:cNvSpPr/>
          <p:nvPr/>
        </p:nvSpPr>
        <p:spPr>
          <a:xfrm>
            <a:off x="6885334" y="4394524"/>
            <a:ext cx="125643" cy="78177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660A5334-E2CE-49C2-8721-FE1C296E1B7B}"/>
              </a:ext>
            </a:extLst>
          </p:cNvPr>
          <p:cNvSpPr/>
          <p:nvPr/>
        </p:nvSpPr>
        <p:spPr>
          <a:xfrm>
            <a:off x="7099036" y="4394877"/>
            <a:ext cx="125643" cy="78177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2CA36686-24FC-479F-9E19-37639050C7D2}"/>
              </a:ext>
            </a:extLst>
          </p:cNvPr>
          <p:cNvSpPr/>
          <p:nvPr/>
        </p:nvSpPr>
        <p:spPr>
          <a:xfrm>
            <a:off x="7308249" y="4397740"/>
            <a:ext cx="125643" cy="78177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1A2D5037-D6B3-4451-83F3-796FF41880EB}"/>
              </a:ext>
            </a:extLst>
          </p:cNvPr>
          <p:cNvSpPr/>
          <p:nvPr/>
        </p:nvSpPr>
        <p:spPr>
          <a:xfrm>
            <a:off x="6261197" y="4271853"/>
            <a:ext cx="1333209" cy="1022755"/>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7DEAE62D-3E4F-4322-B6E9-B2F4CFCABFBB}"/>
              </a:ext>
            </a:extLst>
          </p:cNvPr>
          <p:cNvSpPr txBox="1"/>
          <p:nvPr/>
        </p:nvSpPr>
        <p:spPr>
          <a:xfrm>
            <a:off x="7677976" y="4297776"/>
            <a:ext cx="4000189" cy="923330"/>
          </a:xfrm>
          <a:prstGeom prst="rect">
            <a:avLst/>
          </a:prstGeom>
          <a:noFill/>
        </p:spPr>
        <p:txBody>
          <a:bodyPr wrap="square">
            <a:spAutoFit/>
          </a:bodyPr>
          <a:lstStyle/>
          <a:p>
            <a:r>
              <a:rPr lang="zh-CN" altLang="en-US" b="0" i="0" dirty="0">
                <a:effectLst/>
                <a:latin typeface="Inter"/>
              </a:rPr>
              <a:t>在完成 </a:t>
            </a:r>
            <a:r>
              <a:rPr lang="en-US" altLang="zh-CN" b="0" i="0" dirty="0">
                <a:effectLst/>
                <a:latin typeface="Inter"/>
              </a:rPr>
              <a:t>TVP </a:t>
            </a:r>
            <a:r>
              <a:rPr lang="zh-CN" altLang="en-US" b="0" i="0" dirty="0">
                <a:effectLst/>
                <a:latin typeface="Inter"/>
              </a:rPr>
              <a:t>模型微调后，</a:t>
            </a:r>
            <a:r>
              <a:rPr lang="zh-CN" altLang="en-US" b="1" i="0" dirty="0">
                <a:solidFill>
                  <a:srgbClr val="000000"/>
                </a:solidFill>
                <a:effectLst/>
                <a:latin typeface="Inter"/>
              </a:rPr>
              <a:t>固定其参数</a:t>
            </a:r>
            <a:r>
              <a:rPr lang="zh-CN" altLang="en-US" b="0" i="0" dirty="0">
                <a:effectLst/>
                <a:latin typeface="Inter"/>
              </a:rPr>
              <a:t>仅将其作为</a:t>
            </a:r>
            <a:r>
              <a:rPr lang="zh-CN" altLang="en-US" b="1" i="0" dirty="0">
                <a:solidFill>
                  <a:srgbClr val="000000"/>
                </a:solidFill>
                <a:effectLst/>
                <a:latin typeface="Inter"/>
              </a:rPr>
              <a:t>视觉特征提取器</a:t>
            </a:r>
            <a:r>
              <a:rPr lang="zh-CN" altLang="en-US" b="0" i="0" dirty="0">
                <a:effectLst/>
                <a:latin typeface="Inter"/>
              </a:rPr>
              <a:t>用于下游逆动力学模型训练。</a:t>
            </a:r>
            <a:endParaRPr lang="zh-CN" altLang="en-US" dirty="0"/>
          </a:p>
        </p:txBody>
      </p:sp>
      <p:sp>
        <p:nvSpPr>
          <p:cNvPr id="84" name="文本框 83">
            <a:extLst>
              <a:ext uri="{FF2B5EF4-FFF2-40B4-BE49-F238E27FC236}">
                <a16:creationId xmlns:a16="http://schemas.microsoft.com/office/drawing/2014/main" id="{408BE3CA-390D-48CA-A60D-1D57ECD06150}"/>
              </a:ext>
            </a:extLst>
          </p:cNvPr>
          <p:cNvSpPr txBox="1"/>
          <p:nvPr/>
        </p:nvSpPr>
        <p:spPr>
          <a:xfrm>
            <a:off x="6389629" y="5326289"/>
            <a:ext cx="1076344" cy="369332"/>
          </a:xfrm>
          <a:prstGeom prst="rect">
            <a:avLst/>
          </a:prstGeom>
          <a:noFill/>
        </p:spPr>
        <p:txBody>
          <a:bodyPr wrap="square">
            <a:spAutoFit/>
          </a:bodyPr>
          <a:lstStyle/>
          <a:p>
            <a:r>
              <a:rPr lang="en-US" altLang="zh-CN" b="0" i="0" dirty="0">
                <a:effectLst/>
                <a:latin typeface="Inter"/>
              </a:rPr>
              <a:t>TVP </a:t>
            </a:r>
            <a:r>
              <a:rPr lang="zh-CN" altLang="en-US" b="0" i="0" dirty="0">
                <a:effectLst/>
                <a:latin typeface="Inter"/>
              </a:rPr>
              <a:t>模型</a:t>
            </a:r>
            <a:endParaRPr lang="zh-CN" altLang="en-US" dirty="0"/>
          </a:p>
        </p:txBody>
      </p:sp>
    </p:spTree>
    <p:extLst>
      <p:ext uri="{BB962C8B-B14F-4D97-AF65-F5344CB8AC3E}">
        <p14:creationId xmlns:p14="http://schemas.microsoft.com/office/powerpoint/2010/main" val="93473728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0047" y="706502"/>
            <a:ext cx="3008844" cy="456129"/>
          </a:xfrm>
        </p:spPr>
        <p:txBody>
          <a:bodyPr/>
          <a:lstStyle/>
          <a:p>
            <a:pPr algn="l"/>
            <a:r>
              <a:rPr lang="zh-CN" altLang="en-US" dirty="0">
                <a:latin typeface="DeepSeek-CJK-patch"/>
              </a:rPr>
              <a:t>阶段二：动作学习</a:t>
            </a:r>
          </a:p>
        </p:txBody>
      </p:sp>
      <p:grpSp>
        <p:nvGrpSpPr>
          <p:cNvPr id="7" name="组合 6">
            <a:extLst>
              <a:ext uri="{FF2B5EF4-FFF2-40B4-BE49-F238E27FC236}">
                <a16:creationId xmlns:a16="http://schemas.microsoft.com/office/drawing/2014/main" id="{0831E971-B295-4741-B840-BA3A76CB9722}"/>
              </a:ext>
            </a:extLst>
          </p:cNvPr>
          <p:cNvGrpSpPr/>
          <p:nvPr/>
        </p:nvGrpSpPr>
        <p:grpSpPr>
          <a:xfrm>
            <a:off x="433060" y="2402790"/>
            <a:ext cx="3290560" cy="912891"/>
            <a:chOff x="467961" y="1893239"/>
            <a:chExt cx="3290560" cy="912891"/>
          </a:xfrm>
        </p:grpSpPr>
        <p:pic>
          <p:nvPicPr>
            <p:cNvPr id="5" name="图片 4">
              <a:extLst>
                <a:ext uri="{FF2B5EF4-FFF2-40B4-BE49-F238E27FC236}">
                  <a16:creationId xmlns:a16="http://schemas.microsoft.com/office/drawing/2014/main" id="{4044CC4F-AF67-4277-A702-AA58F8AC926C}"/>
                </a:ext>
              </a:extLst>
            </p:cNvPr>
            <p:cNvPicPr>
              <a:picLocks noChangeAspect="1"/>
            </p:cNvPicPr>
            <p:nvPr/>
          </p:nvPicPr>
          <p:blipFill>
            <a:blip r:embed="rId3"/>
            <a:stretch>
              <a:fillRect/>
            </a:stretch>
          </p:blipFill>
          <p:spPr>
            <a:xfrm>
              <a:off x="467961" y="1893239"/>
              <a:ext cx="1298017" cy="912891"/>
            </a:xfrm>
            <a:prstGeom prst="rect">
              <a:avLst/>
            </a:prstGeom>
          </p:spPr>
        </p:pic>
        <p:sp>
          <p:nvSpPr>
            <p:cNvPr id="6" name="文本框 5">
              <a:extLst>
                <a:ext uri="{FF2B5EF4-FFF2-40B4-BE49-F238E27FC236}">
                  <a16:creationId xmlns:a16="http://schemas.microsoft.com/office/drawing/2014/main" id="{C73AA9DC-ADC7-4EBA-B3B1-C392C32AE2F4}"/>
                </a:ext>
              </a:extLst>
            </p:cNvPr>
            <p:cNvSpPr txBox="1"/>
            <p:nvPr/>
          </p:nvSpPr>
          <p:spPr>
            <a:xfrm>
              <a:off x="1825310" y="2066124"/>
              <a:ext cx="575862" cy="369332"/>
            </a:xfrm>
            <a:prstGeom prst="rect">
              <a:avLst/>
            </a:prstGeom>
            <a:noFill/>
          </p:spPr>
          <p:txBody>
            <a:bodyPr wrap="square" rtlCol="0">
              <a:spAutoFit/>
            </a:bodyPr>
            <a:lstStyle/>
            <a:p>
              <a:r>
                <a:rPr lang="en-US" altLang="zh-CN" dirty="0"/>
                <a:t>……</a:t>
              </a:r>
              <a:endParaRPr lang="zh-CN" altLang="en-US" dirty="0"/>
            </a:p>
          </p:txBody>
        </p:sp>
        <p:pic>
          <p:nvPicPr>
            <p:cNvPr id="1026" name="Picture 2" descr="白噪音图片_白噪音素材_白噪音高清图片_摄图网图片下载">
              <a:extLst>
                <a:ext uri="{FF2B5EF4-FFF2-40B4-BE49-F238E27FC236}">
                  <a16:creationId xmlns:a16="http://schemas.microsoft.com/office/drawing/2014/main" id="{1CD639D5-59F9-493E-B49F-C067C8913F6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4987"/>
            <a:stretch/>
          </p:blipFill>
          <p:spPr bwMode="auto">
            <a:xfrm>
              <a:off x="2460504" y="1919991"/>
              <a:ext cx="1298017" cy="859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a:extLst>
              <a:ext uri="{FF2B5EF4-FFF2-40B4-BE49-F238E27FC236}">
                <a16:creationId xmlns:a16="http://schemas.microsoft.com/office/drawing/2014/main" id="{2E5A9D9E-C09C-4309-9EFB-394F1C4D42DA}"/>
              </a:ext>
            </a:extLst>
          </p:cNvPr>
          <p:cNvGrpSpPr/>
          <p:nvPr/>
        </p:nvGrpSpPr>
        <p:grpSpPr>
          <a:xfrm>
            <a:off x="1082068" y="3288928"/>
            <a:ext cx="1992544" cy="508275"/>
            <a:chOff x="1082068" y="3288928"/>
            <a:chExt cx="1992544" cy="508275"/>
          </a:xfrm>
        </p:grpSpPr>
        <p:cxnSp>
          <p:nvCxnSpPr>
            <p:cNvPr id="9" name="直接连接符 8">
              <a:extLst>
                <a:ext uri="{FF2B5EF4-FFF2-40B4-BE49-F238E27FC236}">
                  <a16:creationId xmlns:a16="http://schemas.microsoft.com/office/drawing/2014/main" id="{530E1292-AFE4-48D9-B4FA-BECC4D5A805A}"/>
                </a:ext>
              </a:extLst>
            </p:cNvPr>
            <p:cNvCxnSpPr>
              <a:stCxn id="5" idx="2"/>
            </p:cNvCxnSpPr>
            <p:nvPr/>
          </p:nvCxnSpPr>
          <p:spPr>
            <a:xfrm flipH="1">
              <a:off x="1082068" y="3315681"/>
              <a:ext cx="1" cy="481522"/>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1D020B05-2348-4168-8684-4230355FC6C3}"/>
                </a:ext>
              </a:extLst>
            </p:cNvPr>
            <p:cNvCxnSpPr/>
            <p:nvPr/>
          </p:nvCxnSpPr>
          <p:spPr>
            <a:xfrm>
              <a:off x="1082068" y="3797203"/>
              <a:ext cx="1992543" cy="0"/>
            </a:xfrm>
            <a:prstGeom prst="line">
              <a:avLst/>
            </a:prstGeom>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D13D29AB-2DAA-47D9-AF35-06012172D13B}"/>
                </a:ext>
              </a:extLst>
            </p:cNvPr>
            <p:cNvCxnSpPr>
              <a:endCxn id="1026" idx="2"/>
            </p:cNvCxnSpPr>
            <p:nvPr/>
          </p:nvCxnSpPr>
          <p:spPr>
            <a:xfrm flipV="1">
              <a:off x="3074611" y="3288928"/>
              <a:ext cx="1" cy="508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6" name="组合 25">
            <a:extLst>
              <a:ext uri="{FF2B5EF4-FFF2-40B4-BE49-F238E27FC236}">
                <a16:creationId xmlns:a16="http://schemas.microsoft.com/office/drawing/2014/main" id="{9C38B3FE-E8F7-463E-940E-6621C6DBEA3B}"/>
              </a:ext>
            </a:extLst>
          </p:cNvPr>
          <p:cNvGrpSpPr/>
          <p:nvPr/>
        </p:nvGrpSpPr>
        <p:grpSpPr>
          <a:xfrm rot="10800000">
            <a:off x="1082068" y="1936389"/>
            <a:ext cx="1992544" cy="508275"/>
            <a:chOff x="1082068" y="3288928"/>
            <a:chExt cx="1992544" cy="508275"/>
          </a:xfrm>
        </p:grpSpPr>
        <p:cxnSp>
          <p:nvCxnSpPr>
            <p:cNvPr id="27" name="直接连接符 26">
              <a:extLst>
                <a:ext uri="{FF2B5EF4-FFF2-40B4-BE49-F238E27FC236}">
                  <a16:creationId xmlns:a16="http://schemas.microsoft.com/office/drawing/2014/main" id="{F39D4E96-C3E8-4891-B2BC-D1D708EE14B1}"/>
                </a:ext>
              </a:extLst>
            </p:cNvPr>
            <p:cNvCxnSpPr/>
            <p:nvPr/>
          </p:nvCxnSpPr>
          <p:spPr>
            <a:xfrm flipH="1">
              <a:off x="1082068" y="3315681"/>
              <a:ext cx="1" cy="481522"/>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E3F6E262-ACC2-4B42-90A3-751F2B11BC73}"/>
                </a:ext>
              </a:extLst>
            </p:cNvPr>
            <p:cNvCxnSpPr/>
            <p:nvPr/>
          </p:nvCxnSpPr>
          <p:spPr>
            <a:xfrm>
              <a:off x="1082068" y="3797203"/>
              <a:ext cx="1992543" cy="0"/>
            </a:xfrm>
            <a:prstGeom prst="line">
              <a:avLst/>
            </a:prstGeom>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DEB00B85-AAAF-4870-8019-FDAA2DFEC1C7}"/>
                </a:ext>
              </a:extLst>
            </p:cNvPr>
            <p:cNvCxnSpPr/>
            <p:nvPr/>
          </p:nvCxnSpPr>
          <p:spPr>
            <a:xfrm flipV="1">
              <a:off x="3074611" y="3288928"/>
              <a:ext cx="1" cy="508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1" name="文本框 30">
            <a:extLst>
              <a:ext uri="{FF2B5EF4-FFF2-40B4-BE49-F238E27FC236}">
                <a16:creationId xmlns:a16="http://schemas.microsoft.com/office/drawing/2014/main" id="{68389D0A-7F09-4517-BA11-01B5116A7428}"/>
              </a:ext>
            </a:extLst>
          </p:cNvPr>
          <p:cNvSpPr txBox="1"/>
          <p:nvPr/>
        </p:nvSpPr>
        <p:spPr>
          <a:xfrm>
            <a:off x="1298882" y="3345694"/>
            <a:ext cx="1558318" cy="369332"/>
          </a:xfrm>
          <a:prstGeom prst="rect">
            <a:avLst/>
          </a:prstGeom>
          <a:noFill/>
        </p:spPr>
        <p:txBody>
          <a:bodyPr wrap="square">
            <a:spAutoFit/>
          </a:bodyPr>
          <a:lstStyle/>
          <a:p>
            <a:r>
              <a:rPr lang="zh-CN" altLang="en-US" b="1" i="0" dirty="0">
                <a:solidFill>
                  <a:srgbClr val="000000"/>
                </a:solidFill>
                <a:effectLst/>
                <a:latin typeface="Inter"/>
              </a:rPr>
              <a:t>正向扩散过程</a:t>
            </a:r>
            <a:endParaRPr lang="zh-CN" altLang="en-US" dirty="0"/>
          </a:p>
        </p:txBody>
      </p:sp>
      <p:sp>
        <p:nvSpPr>
          <p:cNvPr id="33" name="文本框 32">
            <a:extLst>
              <a:ext uri="{FF2B5EF4-FFF2-40B4-BE49-F238E27FC236}">
                <a16:creationId xmlns:a16="http://schemas.microsoft.com/office/drawing/2014/main" id="{36FED48A-2C28-4022-9A7F-64CD9F0858CE}"/>
              </a:ext>
            </a:extLst>
          </p:cNvPr>
          <p:cNvSpPr txBox="1"/>
          <p:nvPr/>
        </p:nvSpPr>
        <p:spPr>
          <a:xfrm>
            <a:off x="1281918" y="1984924"/>
            <a:ext cx="1642081" cy="369332"/>
          </a:xfrm>
          <a:prstGeom prst="rect">
            <a:avLst/>
          </a:prstGeom>
          <a:noFill/>
        </p:spPr>
        <p:txBody>
          <a:bodyPr wrap="square">
            <a:spAutoFit/>
          </a:bodyPr>
          <a:lstStyle/>
          <a:p>
            <a:r>
              <a:rPr lang="zh-CN" altLang="en-US" b="1" i="0" dirty="0">
                <a:solidFill>
                  <a:srgbClr val="000000"/>
                </a:solidFill>
                <a:effectLst/>
                <a:latin typeface="Inter"/>
              </a:rPr>
              <a:t>反向去噪过程</a:t>
            </a:r>
            <a:endParaRPr lang="zh-CN" altLang="en-US" dirty="0"/>
          </a:p>
        </p:txBody>
      </p:sp>
      <p:cxnSp>
        <p:nvCxnSpPr>
          <p:cNvPr id="34" name="直接箭头连接符 33">
            <a:extLst>
              <a:ext uri="{FF2B5EF4-FFF2-40B4-BE49-F238E27FC236}">
                <a16:creationId xmlns:a16="http://schemas.microsoft.com/office/drawing/2014/main" id="{F409C62D-926D-4A50-B6A7-088FB48081AB}"/>
              </a:ext>
            </a:extLst>
          </p:cNvPr>
          <p:cNvCxnSpPr>
            <a:stCxn id="6" idx="2"/>
          </p:cNvCxnSpPr>
          <p:nvPr/>
        </p:nvCxnSpPr>
        <p:spPr>
          <a:xfrm flipH="1">
            <a:off x="2078041" y="2945007"/>
            <a:ext cx="299" cy="138268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86B6143D-F0C3-47F2-BEFD-121A03353A3A}"/>
              </a:ext>
            </a:extLst>
          </p:cNvPr>
          <p:cNvSpPr txBox="1"/>
          <p:nvPr/>
        </p:nvSpPr>
        <p:spPr>
          <a:xfrm>
            <a:off x="1082067" y="4287257"/>
            <a:ext cx="2095364" cy="369332"/>
          </a:xfrm>
          <a:prstGeom prst="rect">
            <a:avLst/>
          </a:prstGeom>
          <a:noFill/>
        </p:spPr>
        <p:txBody>
          <a:bodyPr wrap="square" rtlCol="0">
            <a:spAutoFit/>
          </a:bodyPr>
          <a:lstStyle/>
          <a:p>
            <a:r>
              <a:rPr lang="zh-CN" altLang="en-US" b="1" i="0" dirty="0">
                <a:solidFill>
                  <a:srgbClr val="000000"/>
                </a:solidFill>
                <a:effectLst/>
                <a:latin typeface="Inter"/>
              </a:rPr>
              <a:t>粗略未来状态信息</a:t>
            </a:r>
            <a:endParaRPr lang="zh-CN" altLang="en-US" dirty="0"/>
          </a:p>
        </p:txBody>
      </p:sp>
      <p:sp>
        <p:nvSpPr>
          <p:cNvPr id="38" name="文本框 37">
            <a:extLst>
              <a:ext uri="{FF2B5EF4-FFF2-40B4-BE49-F238E27FC236}">
                <a16:creationId xmlns:a16="http://schemas.microsoft.com/office/drawing/2014/main" id="{91475655-421C-4B60-A34A-757F3C0A41CF}"/>
              </a:ext>
            </a:extLst>
          </p:cNvPr>
          <p:cNvSpPr txBox="1"/>
          <p:nvPr/>
        </p:nvSpPr>
        <p:spPr>
          <a:xfrm>
            <a:off x="654390" y="4995967"/>
            <a:ext cx="3069230" cy="1200329"/>
          </a:xfrm>
          <a:prstGeom prst="rect">
            <a:avLst/>
          </a:prstGeom>
          <a:noFill/>
        </p:spPr>
        <p:txBody>
          <a:bodyPr wrap="square">
            <a:spAutoFit/>
          </a:bodyPr>
          <a:lstStyle/>
          <a:p>
            <a:r>
              <a:rPr lang="zh-CN" altLang="en-US" b="0" i="0" dirty="0">
                <a:effectLst/>
                <a:latin typeface="Inter"/>
              </a:rPr>
              <a:t>将 </a:t>
            </a:r>
            <a:r>
              <a:rPr lang="en-US" altLang="zh-CN" b="0" i="0" dirty="0">
                <a:effectLst/>
                <a:latin typeface="Inter"/>
              </a:rPr>
              <a:t>TVP </a:t>
            </a:r>
            <a:r>
              <a:rPr lang="zh-CN" altLang="en-US" b="0" i="0" dirty="0">
                <a:effectLst/>
                <a:latin typeface="Inter"/>
              </a:rPr>
              <a:t>模型仅作为</a:t>
            </a:r>
            <a:r>
              <a:rPr lang="zh-CN" altLang="en-US" b="1" i="0" dirty="0">
                <a:solidFill>
                  <a:srgbClr val="000000"/>
                </a:solidFill>
                <a:effectLst/>
                <a:latin typeface="Inter"/>
              </a:rPr>
              <a:t>视觉编码器（</a:t>
            </a:r>
            <a:r>
              <a:rPr lang="en-US" altLang="zh-CN" b="1" i="0" dirty="0">
                <a:solidFill>
                  <a:srgbClr val="000000"/>
                </a:solidFill>
                <a:effectLst/>
                <a:latin typeface="Inter"/>
              </a:rPr>
              <a:t>Vision Encoder</a:t>
            </a:r>
            <a:r>
              <a:rPr lang="zh-CN" altLang="en-US" b="1" i="0" dirty="0">
                <a:solidFill>
                  <a:srgbClr val="000000"/>
                </a:solidFill>
                <a:effectLst/>
                <a:latin typeface="Inter"/>
              </a:rPr>
              <a:t>）而非 “去噪器”，仅执行单次前向传播（</a:t>
            </a:r>
            <a:r>
              <a:rPr lang="en-US" altLang="zh-CN" b="1" i="0" dirty="0">
                <a:solidFill>
                  <a:srgbClr val="000000"/>
                </a:solidFill>
                <a:effectLst/>
                <a:latin typeface="Inter"/>
              </a:rPr>
              <a:t>single forward step</a:t>
            </a:r>
            <a:r>
              <a:rPr lang="zh-CN" altLang="en-US" b="1" i="0" dirty="0">
                <a:solidFill>
                  <a:srgbClr val="000000"/>
                </a:solidFill>
                <a:effectLst/>
                <a:latin typeface="Inter"/>
              </a:rPr>
              <a:t>）</a:t>
            </a:r>
            <a:endParaRPr lang="zh-CN" altLang="en-US" dirty="0"/>
          </a:p>
        </p:txBody>
      </p:sp>
      <p:pic>
        <p:nvPicPr>
          <p:cNvPr id="1028" name="Picture 4" descr="一文带你读懂 DeconvNet 上采样层（语义分割）_凤凰网">
            <a:extLst>
              <a:ext uri="{FF2B5EF4-FFF2-40B4-BE49-F238E27FC236}">
                <a16:creationId xmlns:a16="http://schemas.microsoft.com/office/drawing/2014/main" id="{A3BF9A0F-2B92-449D-82EB-AA8AFE7B66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947"/>
          <a:stretch/>
        </p:blipFill>
        <p:spPr bwMode="auto">
          <a:xfrm>
            <a:off x="4074664" y="527800"/>
            <a:ext cx="4042672" cy="2047875"/>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接箭头连接符 40">
            <a:extLst>
              <a:ext uri="{FF2B5EF4-FFF2-40B4-BE49-F238E27FC236}">
                <a16:creationId xmlns:a16="http://schemas.microsoft.com/office/drawing/2014/main" id="{16CA82C0-2671-4AFF-A2ED-08077C239FFC}"/>
              </a:ext>
            </a:extLst>
          </p:cNvPr>
          <p:cNvCxnSpPr>
            <a:cxnSpLocks/>
          </p:cNvCxnSpPr>
          <p:nvPr/>
        </p:nvCxnSpPr>
        <p:spPr>
          <a:xfrm>
            <a:off x="4306754" y="2169590"/>
            <a:ext cx="0" cy="1871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8571C06-B359-421B-868D-2224D7E113BE}"/>
              </a:ext>
            </a:extLst>
          </p:cNvPr>
          <p:cNvCxnSpPr>
            <a:cxnSpLocks/>
          </p:cNvCxnSpPr>
          <p:nvPr/>
        </p:nvCxnSpPr>
        <p:spPr>
          <a:xfrm>
            <a:off x="5017566" y="2176989"/>
            <a:ext cx="0" cy="1871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64F463E-9A52-4CF4-A53B-F6BE1A82C20D}"/>
              </a:ext>
            </a:extLst>
          </p:cNvPr>
          <p:cNvCxnSpPr>
            <a:cxnSpLocks/>
          </p:cNvCxnSpPr>
          <p:nvPr/>
        </p:nvCxnSpPr>
        <p:spPr>
          <a:xfrm>
            <a:off x="5720814" y="2190649"/>
            <a:ext cx="7564" cy="185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98ECE6A-1534-44EB-B18A-B7FCDAB42609}"/>
              </a:ext>
            </a:extLst>
          </p:cNvPr>
          <p:cNvCxnSpPr>
            <a:cxnSpLocks/>
          </p:cNvCxnSpPr>
          <p:nvPr/>
        </p:nvCxnSpPr>
        <p:spPr>
          <a:xfrm>
            <a:off x="6460131" y="2190526"/>
            <a:ext cx="0" cy="185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2615ACE5-2C5D-4BD5-86C0-1104E64CC216}"/>
              </a:ext>
            </a:extLst>
          </p:cNvPr>
          <p:cNvCxnSpPr>
            <a:cxnSpLocks/>
          </p:cNvCxnSpPr>
          <p:nvPr/>
        </p:nvCxnSpPr>
        <p:spPr>
          <a:xfrm>
            <a:off x="7156983" y="2493041"/>
            <a:ext cx="0" cy="1555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53943638-2606-46B6-8829-54FCDE6B00A2}"/>
              </a:ext>
            </a:extLst>
          </p:cNvPr>
          <p:cNvSpPr txBox="1"/>
          <p:nvPr/>
        </p:nvSpPr>
        <p:spPr>
          <a:xfrm>
            <a:off x="3956590" y="4048907"/>
            <a:ext cx="4142714" cy="2031325"/>
          </a:xfrm>
          <a:prstGeom prst="rect">
            <a:avLst/>
          </a:prstGeom>
          <a:noFill/>
        </p:spPr>
        <p:txBody>
          <a:bodyPr wrap="square">
            <a:spAutoFit/>
          </a:bodyPr>
          <a:lstStyle/>
          <a:p>
            <a:pPr algn="l">
              <a:buFont typeface="+mj-lt"/>
              <a:buAutoNum type="arabicPeriod"/>
            </a:pPr>
            <a:r>
              <a:rPr lang="zh-CN" altLang="en-US" sz="1400" b="1" i="0" dirty="0">
                <a:solidFill>
                  <a:srgbClr val="000000"/>
                </a:solidFill>
                <a:effectLst/>
                <a:latin typeface="Inter"/>
              </a:rPr>
              <a:t>特征提取</a:t>
            </a:r>
            <a:r>
              <a:rPr lang="zh-CN" altLang="en-US" sz="1400" b="0" i="0" dirty="0">
                <a:solidFill>
                  <a:srgbClr val="000000"/>
                </a:solidFill>
                <a:effectLst/>
                <a:latin typeface="Inter"/>
              </a:rPr>
              <a:t>：</a:t>
            </a:r>
            <a:br>
              <a:rPr lang="zh-CN" altLang="en-US" sz="1400" b="0" i="0" dirty="0">
                <a:solidFill>
                  <a:srgbClr val="000000"/>
                </a:solidFill>
                <a:effectLst/>
                <a:latin typeface="Inter"/>
              </a:rPr>
            </a:br>
            <a:r>
              <a:rPr lang="zh-CN" altLang="en-US" sz="1400" b="0" i="0" dirty="0">
                <a:solidFill>
                  <a:srgbClr val="000000"/>
                </a:solidFill>
                <a:effectLst/>
                <a:latin typeface="Inter"/>
              </a:rPr>
              <a:t>从 </a:t>
            </a:r>
            <a:r>
              <a:rPr lang="en-US" altLang="zh-CN" sz="1400" b="0" i="0" dirty="0">
                <a:solidFill>
                  <a:srgbClr val="000000"/>
                </a:solidFill>
                <a:effectLst/>
                <a:latin typeface="Inter"/>
              </a:rPr>
              <a:t>TVP </a:t>
            </a:r>
            <a:r>
              <a:rPr lang="zh-CN" altLang="en-US" sz="1400" b="0" i="0" dirty="0">
                <a:solidFill>
                  <a:srgbClr val="000000"/>
                </a:solidFill>
                <a:effectLst/>
                <a:latin typeface="Inter"/>
              </a:rPr>
              <a:t>模型的第 </a:t>
            </a:r>
            <a:r>
              <a:rPr lang="en-US" altLang="zh-CN" sz="1400" b="0" i="1" dirty="0">
                <a:solidFill>
                  <a:srgbClr val="000000"/>
                </a:solidFill>
                <a:effectLst/>
                <a:latin typeface="KaTeX_Math"/>
              </a:rPr>
              <a:t>m</a:t>
            </a:r>
            <a:r>
              <a:rPr lang="zh-CN" altLang="en-US" sz="1400" b="0" i="0" dirty="0">
                <a:solidFill>
                  <a:srgbClr val="000000"/>
                </a:solidFill>
                <a:effectLst/>
                <a:latin typeface="Inter"/>
              </a:rPr>
              <a:t> 个上采样层提取特征</a:t>
            </a:r>
            <a:r>
              <a:rPr lang="zh-CN" altLang="en-US" sz="1400" b="0" i="0" dirty="0">
                <a:solidFill>
                  <a:srgbClr val="000000"/>
                </a:solidFill>
                <a:effectLst/>
                <a:latin typeface="KaTeX_Main"/>
              </a:rPr>
              <a:t>​</a:t>
            </a:r>
            <a:r>
              <a:rPr lang="zh-CN" altLang="en-US" sz="1400" dirty="0">
                <a:solidFill>
                  <a:srgbClr val="000000"/>
                </a:solidFill>
                <a:latin typeface="Inter"/>
              </a:rPr>
              <a:t>。</a:t>
            </a:r>
            <a:endParaRPr lang="en-US" altLang="zh-CN" sz="1400" b="0" i="0" dirty="0">
              <a:solidFill>
                <a:srgbClr val="000000"/>
              </a:solidFill>
              <a:effectLst/>
              <a:latin typeface="Inter"/>
            </a:endParaRPr>
          </a:p>
          <a:p>
            <a:pPr algn="l">
              <a:buFont typeface="+mj-lt"/>
              <a:buAutoNum type="arabicPeriod"/>
            </a:pPr>
            <a:r>
              <a:rPr lang="zh-CN" altLang="en-US" sz="1400" b="1" i="0" dirty="0">
                <a:solidFill>
                  <a:srgbClr val="000000"/>
                </a:solidFill>
                <a:effectLst/>
                <a:latin typeface="Inter"/>
              </a:rPr>
              <a:t>尺度统一</a:t>
            </a:r>
            <a:r>
              <a:rPr lang="zh-CN" altLang="en-US" sz="1400" b="0" i="0" dirty="0">
                <a:solidFill>
                  <a:srgbClr val="000000"/>
                </a:solidFill>
                <a:effectLst/>
                <a:latin typeface="Inter"/>
              </a:rPr>
              <a:t>：</a:t>
            </a:r>
            <a:br>
              <a:rPr lang="zh-CN" altLang="en-US" sz="1400" b="0" i="0" dirty="0">
                <a:solidFill>
                  <a:srgbClr val="000000"/>
                </a:solidFill>
                <a:effectLst/>
                <a:latin typeface="Inter"/>
              </a:rPr>
            </a:br>
            <a:r>
              <a:rPr lang="zh-CN" altLang="en-US" sz="1400" b="0" i="0" dirty="0">
                <a:solidFill>
                  <a:srgbClr val="000000"/>
                </a:solidFill>
                <a:effectLst/>
                <a:latin typeface="Inter"/>
              </a:rPr>
              <a:t>通过线性插值将各层特征图调整为相同尺寸 。</a:t>
            </a:r>
          </a:p>
          <a:p>
            <a:pPr algn="l">
              <a:buFont typeface="+mj-lt"/>
              <a:buAutoNum type="arabicPeriod"/>
            </a:pPr>
            <a:r>
              <a:rPr lang="zh-CN" altLang="en-US" sz="1400" b="1" i="0" dirty="0">
                <a:solidFill>
                  <a:srgbClr val="000000"/>
                </a:solidFill>
                <a:effectLst/>
                <a:latin typeface="Inter"/>
              </a:rPr>
              <a:t>特征拼接</a:t>
            </a:r>
            <a:r>
              <a:rPr lang="zh-CN" altLang="en-US" sz="1400" b="0" i="0" dirty="0">
                <a:solidFill>
                  <a:srgbClr val="000000"/>
                </a:solidFill>
                <a:effectLst/>
                <a:latin typeface="Inter"/>
              </a:rPr>
              <a:t>：</a:t>
            </a:r>
            <a:br>
              <a:rPr lang="zh-CN" altLang="en-US" sz="1400" b="0" i="0" dirty="0">
                <a:solidFill>
                  <a:srgbClr val="000000"/>
                </a:solidFill>
                <a:effectLst/>
                <a:latin typeface="Inter"/>
              </a:rPr>
            </a:br>
            <a:r>
              <a:rPr lang="zh-CN" altLang="en-US" sz="1400" b="0" i="0" dirty="0">
                <a:solidFill>
                  <a:srgbClr val="000000"/>
                </a:solidFill>
                <a:effectLst/>
                <a:latin typeface="Inter"/>
              </a:rPr>
              <a:t>沿通道维度堆叠各层特征</a:t>
            </a:r>
            <a:r>
              <a:rPr lang="zh-CN" altLang="en-US" sz="1400" dirty="0">
                <a:solidFill>
                  <a:srgbClr val="000000"/>
                </a:solidFill>
                <a:latin typeface="Inter"/>
              </a:rPr>
              <a:t>。</a:t>
            </a:r>
            <a:endParaRPr lang="en-US" altLang="zh-CN" sz="1400" dirty="0">
              <a:solidFill>
                <a:srgbClr val="000000"/>
              </a:solidFill>
              <a:latin typeface="Inter"/>
            </a:endParaRPr>
          </a:p>
          <a:p>
            <a:pPr algn="l">
              <a:buFont typeface="+mj-lt"/>
              <a:buAutoNum type="arabicPeriod"/>
            </a:pPr>
            <a:r>
              <a:rPr lang="zh-CN" altLang="en-US" sz="1400" b="1" i="0" dirty="0">
                <a:solidFill>
                  <a:srgbClr val="000000"/>
                </a:solidFill>
                <a:effectLst/>
                <a:latin typeface="Inter"/>
              </a:rPr>
              <a:t>多视角处理</a:t>
            </a:r>
            <a:r>
              <a:rPr lang="zh-CN" altLang="en-US" sz="1400" b="0" i="0" dirty="0">
                <a:solidFill>
                  <a:srgbClr val="000000"/>
                </a:solidFill>
                <a:effectLst/>
                <a:latin typeface="Inter"/>
              </a:rPr>
              <a:t>：</a:t>
            </a:r>
            <a:br>
              <a:rPr lang="zh-CN" altLang="en-US" sz="1400" b="0" i="0" dirty="0">
                <a:solidFill>
                  <a:srgbClr val="000000"/>
                </a:solidFill>
                <a:effectLst/>
                <a:latin typeface="Inter"/>
              </a:rPr>
            </a:br>
            <a:r>
              <a:rPr lang="zh-CN" altLang="en-US" sz="1400" b="0" i="0" dirty="0">
                <a:solidFill>
                  <a:srgbClr val="000000"/>
                </a:solidFill>
                <a:effectLst/>
                <a:latin typeface="Inter"/>
              </a:rPr>
              <a:t>若机器人配备多摄像头（如第三视角和腕部摄像头），对每个视角独立预测</a:t>
            </a:r>
            <a:r>
              <a:rPr lang="zh-CN" altLang="en-US" sz="1400" dirty="0">
                <a:solidFill>
                  <a:srgbClr val="000000"/>
                </a:solidFill>
                <a:latin typeface="Inter"/>
              </a:rPr>
              <a:t>。</a:t>
            </a:r>
            <a:endParaRPr lang="zh-CN" altLang="en-US" sz="1400" b="0" i="0" dirty="0">
              <a:solidFill>
                <a:srgbClr val="000000"/>
              </a:solidFill>
              <a:effectLst/>
              <a:latin typeface="Inter"/>
            </a:endParaRPr>
          </a:p>
        </p:txBody>
      </p:sp>
      <p:pic>
        <p:nvPicPr>
          <p:cNvPr id="59" name="图片 58">
            <a:extLst>
              <a:ext uri="{FF2B5EF4-FFF2-40B4-BE49-F238E27FC236}">
                <a16:creationId xmlns:a16="http://schemas.microsoft.com/office/drawing/2014/main" id="{DF14CCDA-1ED0-49B4-B9B0-73D2D638A602}"/>
              </a:ext>
            </a:extLst>
          </p:cNvPr>
          <p:cNvPicPr>
            <a:picLocks noChangeAspect="1"/>
          </p:cNvPicPr>
          <p:nvPr/>
        </p:nvPicPr>
        <p:blipFill>
          <a:blip r:embed="rId6"/>
          <a:stretch>
            <a:fillRect/>
          </a:stretch>
        </p:blipFill>
        <p:spPr>
          <a:xfrm>
            <a:off x="8007281" y="3694233"/>
            <a:ext cx="3677494" cy="2601443"/>
          </a:xfrm>
          <a:prstGeom prst="rect">
            <a:avLst/>
          </a:prstGeom>
        </p:spPr>
      </p:pic>
      <p:pic>
        <p:nvPicPr>
          <p:cNvPr id="61" name="图片 60">
            <a:extLst>
              <a:ext uri="{FF2B5EF4-FFF2-40B4-BE49-F238E27FC236}">
                <a16:creationId xmlns:a16="http://schemas.microsoft.com/office/drawing/2014/main" id="{6114DADB-A53B-4CDB-BC21-08855DE236F6}"/>
              </a:ext>
            </a:extLst>
          </p:cNvPr>
          <p:cNvPicPr>
            <a:picLocks noChangeAspect="1"/>
          </p:cNvPicPr>
          <p:nvPr/>
        </p:nvPicPr>
        <p:blipFill>
          <a:blip r:embed="rId7"/>
          <a:stretch>
            <a:fillRect/>
          </a:stretch>
        </p:blipFill>
        <p:spPr>
          <a:xfrm>
            <a:off x="8099304" y="5737685"/>
            <a:ext cx="304800" cy="458611"/>
          </a:xfrm>
          <a:prstGeom prst="rect">
            <a:avLst/>
          </a:prstGeom>
        </p:spPr>
      </p:pic>
      <p:sp>
        <p:nvSpPr>
          <p:cNvPr id="65" name="文本框 64">
            <a:extLst>
              <a:ext uri="{FF2B5EF4-FFF2-40B4-BE49-F238E27FC236}">
                <a16:creationId xmlns:a16="http://schemas.microsoft.com/office/drawing/2014/main" id="{DC2B7EB9-CA73-4BFF-BC6A-F3C7B5B41EE7}"/>
              </a:ext>
            </a:extLst>
          </p:cNvPr>
          <p:cNvSpPr txBox="1"/>
          <p:nvPr/>
        </p:nvSpPr>
        <p:spPr>
          <a:xfrm>
            <a:off x="8117336" y="716429"/>
            <a:ext cx="3463440" cy="2554545"/>
          </a:xfrm>
          <a:prstGeom prst="rect">
            <a:avLst/>
          </a:prstGeom>
          <a:noFill/>
        </p:spPr>
        <p:txBody>
          <a:bodyPr wrap="square">
            <a:spAutoFit/>
          </a:bodyPr>
          <a:lstStyle/>
          <a:p>
            <a:r>
              <a:rPr lang="zh-CN" altLang="en-US" sz="1600" b="0" i="0" dirty="0">
                <a:effectLst/>
                <a:latin typeface="Inter"/>
              </a:rPr>
              <a:t>为了处理视频扩散模型中高维的预测性表征，本文设计了 </a:t>
            </a:r>
            <a:r>
              <a:rPr lang="en-US" altLang="zh-CN" sz="1600" b="0" i="0" dirty="0">
                <a:effectLst/>
                <a:latin typeface="Inter"/>
              </a:rPr>
              <a:t>Video Former</a:t>
            </a:r>
            <a:r>
              <a:rPr lang="zh-CN" altLang="en-US" sz="1600" b="0" i="0" dirty="0">
                <a:effectLst/>
                <a:latin typeface="Inter"/>
              </a:rPr>
              <a:t>。它先初始化可学习 </a:t>
            </a:r>
            <a:r>
              <a:rPr lang="en-US" altLang="zh-CN" sz="1600" b="0" i="0" dirty="0">
                <a:effectLst/>
                <a:latin typeface="Inter"/>
              </a:rPr>
              <a:t>tokens</a:t>
            </a:r>
            <a:r>
              <a:rPr lang="zh-CN" altLang="en-US" sz="1600" b="0" i="0" dirty="0">
                <a:effectLst/>
                <a:latin typeface="Inter"/>
              </a:rPr>
              <a:t>，对各帧执行时空注意力和前馈网络处理，得到聚合的可学习 </a:t>
            </a:r>
            <a:r>
              <a:rPr lang="en-US" altLang="zh-CN" sz="1600" b="0" i="0" dirty="0">
                <a:effectLst/>
                <a:latin typeface="Inter"/>
              </a:rPr>
              <a:t>tokens </a:t>
            </a:r>
            <a:r>
              <a:rPr lang="en-US" altLang="zh-CN" sz="1600" b="0" i="1" dirty="0">
                <a:effectLst/>
                <a:latin typeface="KaTeX_Math"/>
              </a:rPr>
              <a:t>Q</a:t>
            </a:r>
            <a:r>
              <a:rPr lang="en-US" altLang="zh-CN" sz="1600" b="0" i="0" dirty="0">
                <a:effectLst/>
                <a:latin typeface="KaTeX_Main"/>
              </a:rPr>
              <a:t>′′</a:t>
            </a:r>
            <a:r>
              <a:rPr lang="zh-CN" altLang="en-US" sz="1600" b="0" i="0" dirty="0">
                <a:effectLst/>
                <a:latin typeface="Inter"/>
              </a:rPr>
              <a:t> 。然后，采用扩散策略作为动作头，通过交叉注意力层将 </a:t>
            </a:r>
            <a:r>
              <a:rPr lang="en-US" altLang="zh-CN" sz="1600" b="0" i="1" dirty="0">
                <a:effectLst/>
                <a:latin typeface="KaTeX_Math"/>
              </a:rPr>
              <a:t>Q</a:t>
            </a:r>
            <a:r>
              <a:rPr lang="en-US" altLang="zh-CN" sz="1600" b="0" i="0" dirty="0">
                <a:effectLst/>
                <a:latin typeface="KaTeX_Main"/>
              </a:rPr>
              <a:t>′′</a:t>
            </a:r>
            <a:r>
              <a:rPr lang="zh-CN" altLang="en-US" sz="1600" b="0" i="0" dirty="0">
                <a:effectLst/>
                <a:latin typeface="Inter"/>
              </a:rPr>
              <a:t> 融入扩散 </a:t>
            </a:r>
            <a:r>
              <a:rPr lang="en-US" altLang="zh-CN" sz="1600" b="0" i="0" dirty="0">
                <a:effectLst/>
                <a:latin typeface="Inter"/>
              </a:rPr>
              <a:t>Transformer </a:t>
            </a:r>
            <a:r>
              <a:rPr lang="zh-CN" altLang="en-US" sz="1600" b="0" i="0" dirty="0">
                <a:effectLst/>
                <a:latin typeface="Inter"/>
              </a:rPr>
              <a:t>模块，从含噪动作中重建原始动作序列，这就像是学习一个去噪器来完成这个过程。</a:t>
            </a:r>
            <a:endParaRPr lang="zh-CN" altLang="en-US" sz="1600" dirty="0"/>
          </a:p>
        </p:txBody>
      </p:sp>
    </p:spTree>
    <p:extLst>
      <p:ext uri="{BB962C8B-B14F-4D97-AF65-F5344CB8AC3E}">
        <p14:creationId xmlns:p14="http://schemas.microsoft.com/office/powerpoint/2010/main" val="29039495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7961" y="694927"/>
            <a:ext cx="3008844" cy="456129"/>
          </a:xfrm>
        </p:spPr>
        <p:txBody>
          <a:bodyPr/>
          <a:lstStyle/>
          <a:p>
            <a:pPr algn="l"/>
            <a:r>
              <a:rPr lang="zh-CN" altLang="en-US" dirty="0">
                <a:latin typeface="DeepSeek-CJK-patch"/>
              </a:rPr>
              <a:t>实验设置</a:t>
            </a:r>
          </a:p>
        </p:txBody>
      </p:sp>
      <p:sp>
        <p:nvSpPr>
          <p:cNvPr id="4" name="文本框 3">
            <a:extLst>
              <a:ext uri="{FF2B5EF4-FFF2-40B4-BE49-F238E27FC236}">
                <a16:creationId xmlns:a16="http://schemas.microsoft.com/office/drawing/2014/main" id="{602A63F7-B81B-418D-85FA-FEFEAFC8095E}"/>
              </a:ext>
            </a:extLst>
          </p:cNvPr>
          <p:cNvSpPr txBox="1"/>
          <p:nvPr/>
        </p:nvSpPr>
        <p:spPr>
          <a:xfrm>
            <a:off x="2928455" y="501379"/>
            <a:ext cx="4789366" cy="1231106"/>
          </a:xfrm>
          <a:prstGeom prst="rect">
            <a:avLst/>
          </a:prstGeom>
          <a:noFill/>
        </p:spPr>
        <p:txBody>
          <a:bodyPr wrap="square">
            <a:spAutoFit/>
          </a:bodyPr>
          <a:lstStyle/>
          <a:p>
            <a:r>
              <a:rPr lang="en-US" altLang="zh-CN" b="1" i="0" dirty="0">
                <a:solidFill>
                  <a:srgbClr val="000000"/>
                </a:solidFill>
                <a:effectLst/>
                <a:latin typeface="Inter"/>
              </a:rPr>
              <a:t>CALVIN </a:t>
            </a:r>
            <a:r>
              <a:rPr lang="zh-CN" altLang="en-US" b="1" i="0" dirty="0">
                <a:solidFill>
                  <a:srgbClr val="000000"/>
                </a:solidFill>
                <a:effectLst/>
                <a:latin typeface="Inter"/>
              </a:rPr>
              <a:t>基准测试</a:t>
            </a:r>
            <a:endParaRPr lang="en-US" altLang="zh-CN" b="1" i="0" dirty="0">
              <a:solidFill>
                <a:srgbClr val="000000"/>
              </a:solidFill>
              <a:effectLst/>
              <a:latin typeface="Inter"/>
            </a:endParaRPr>
          </a:p>
          <a:p>
            <a:r>
              <a:rPr lang="en-US" altLang="zh-CN" sz="1400" b="0" i="0" dirty="0">
                <a:effectLst/>
                <a:latin typeface="PingFang SC"/>
              </a:rPr>
              <a:t>CALVIN</a:t>
            </a:r>
            <a:r>
              <a:rPr lang="zh-CN" altLang="en-US" sz="1400" b="0" i="0" dirty="0">
                <a:effectLst/>
                <a:latin typeface="PingFang SC"/>
              </a:rPr>
              <a:t>是一个广泛使用的基准测试，用于评估机器人策略在长视距操作任务中的指令跟随能力。我们关注具有挑战性的 </a:t>
            </a:r>
            <a:r>
              <a:rPr lang="en-US" altLang="zh-CN" sz="1400" b="0" i="0" dirty="0">
                <a:effectLst/>
                <a:latin typeface="PingFang SC"/>
              </a:rPr>
              <a:t>ABC→D </a:t>
            </a:r>
            <a:r>
              <a:rPr lang="zh-CN" altLang="en-US" sz="1400" b="0" i="0" dirty="0">
                <a:effectLst/>
                <a:latin typeface="PingFang SC"/>
              </a:rPr>
              <a:t>场景，即智能体在 </a:t>
            </a:r>
            <a:r>
              <a:rPr lang="en-US" altLang="zh-CN" sz="1400" b="0" i="0" dirty="0">
                <a:effectLst/>
                <a:latin typeface="PingFang SC"/>
              </a:rPr>
              <a:t>ABC </a:t>
            </a:r>
            <a:r>
              <a:rPr lang="zh-CN" altLang="en-US" sz="1400" b="0" i="0" dirty="0">
                <a:effectLst/>
                <a:latin typeface="PingFang SC"/>
              </a:rPr>
              <a:t>环境中训练，并在未见过的 </a:t>
            </a:r>
            <a:r>
              <a:rPr lang="en-US" altLang="zh-CN" sz="1400" b="0" i="0" dirty="0">
                <a:effectLst/>
                <a:latin typeface="PingFang SC"/>
              </a:rPr>
              <a:t>D </a:t>
            </a:r>
            <a:r>
              <a:rPr lang="zh-CN" altLang="en-US" sz="1400" b="0" i="0" dirty="0">
                <a:effectLst/>
                <a:latin typeface="PingFang SC"/>
              </a:rPr>
              <a:t>环境中进行评估</a:t>
            </a:r>
            <a:r>
              <a:rPr lang="zh-CN" altLang="en-US" sz="1400" dirty="0">
                <a:latin typeface="PingFang SC"/>
              </a:rPr>
              <a:t>。</a:t>
            </a:r>
            <a:endParaRPr lang="zh-CN" altLang="en-US" sz="1400" dirty="0"/>
          </a:p>
        </p:txBody>
      </p:sp>
      <p:pic>
        <p:nvPicPr>
          <p:cNvPr id="6" name="图片 5">
            <a:extLst>
              <a:ext uri="{FF2B5EF4-FFF2-40B4-BE49-F238E27FC236}">
                <a16:creationId xmlns:a16="http://schemas.microsoft.com/office/drawing/2014/main" id="{C965166E-8435-4EA0-B0BD-67276AE60FEB}"/>
              </a:ext>
            </a:extLst>
          </p:cNvPr>
          <p:cNvPicPr>
            <a:picLocks noChangeAspect="1"/>
          </p:cNvPicPr>
          <p:nvPr/>
        </p:nvPicPr>
        <p:blipFill>
          <a:blip r:embed="rId3"/>
          <a:stretch>
            <a:fillRect/>
          </a:stretch>
        </p:blipFill>
        <p:spPr>
          <a:xfrm>
            <a:off x="7717821" y="416424"/>
            <a:ext cx="4076435" cy="1469263"/>
          </a:xfrm>
          <a:prstGeom prst="rect">
            <a:avLst/>
          </a:prstGeom>
        </p:spPr>
      </p:pic>
      <p:pic>
        <p:nvPicPr>
          <p:cNvPr id="8" name="图片 7">
            <a:extLst>
              <a:ext uri="{FF2B5EF4-FFF2-40B4-BE49-F238E27FC236}">
                <a16:creationId xmlns:a16="http://schemas.microsoft.com/office/drawing/2014/main" id="{48E93253-E183-41F0-86FB-FE2091039DE9}"/>
              </a:ext>
            </a:extLst>
          </p:cNvPr>
          <p:cNvPicPr>
            <a:picLocks noChangeAspect="1"/>
          </p:cNvPicPr>
          <p:nvPr/>
        </p:nvPicPr>
        <p:blipFill>
          <a:blip r:embed="rId4"/>
          <a:stretch>
            <a:fillRect/>
          </a:stretch>
        </p:blipFill>
        <p:spPr>
          <a:xfrm>
            <a:off x="586538" y="1732485"/>
            <a:ext cx="2295845" cy="2753109"/>
          </a:xfrm>
          <a:prstGeom prst="rect">
            <a:avLst/>
          </a:prstGeom>
        </p:spPr>
      </p:pic>
      <p:sp>
        <p:nvSpPr>
          <p:cNvPr id="10" name="文本框 9">
            <a:extLst>
              <a:ext uri="{FF2B5EF4-FFF2-40B4-BE49-F238E27FC236}">
                <a16:creationId xmlns:a16="http://schemas.microsoft.com/office/drawing/2014/main" id="{FBAE6756-A035-4CA2-BB9B-F7D49E65D0E1}"/>
              </a:ext>
            </a:extLst>
          </p:cNvPr>
          <p:cNvSpPr txBox="1"/>
          <p:nvPr/>
        </p:nvSpPr>
        <p:spPr>
          <a:xfrm>
            <a:off x="2928455" y="1885687"/>
            <a:ext cx="2691580" cy="2585323"/>
          </a:xfrm>
          <a:prstGeom prst="rect">
            <a:avLst/>
          </a:prstGeom>
          <a:noFill/>
        </p:spPr>
        <p:txBody>
          <a:bodyPr wrap="square">
            <a:spAutoFit/>
          </a:bodyPr>
          <a:lstStyle/>
          <a:p>
            <a:r>
              <a:rPr lang="en-US" altLang="zh-CN" b="1" i="0" dirty="0" err="1">
                <a:solidFill>
                  <a:srgbClr val="000000"/>
                </a:solidFill>
                <a:effectLst/>
                <a:latin typeface="Inter"/>
              </a:rPr>
              <a:t>MetaWorld</a:t>
            </a:r>
            <a:r>
              <a:rPr lang="en-US" altLang="zh-CN" b="1" i="0" dirty="0">
                <a:solidFill>
                  <a:srgbClr val="000000"/>
                </a:solidFill>
                <a:effectLst/>
                <a:latin typeface="Inter"/>
              </a:rPr>
              <a:t> </a:t>
            </a:r>
            <a:r>
              <a:rPr lang="zh-CN" altLang="en-US" b="1" i="0" dirty="0">
                <a:solidFill>
                  <a:srgbClr val="000000"/>
                </a:solidFill>
                <a:effectLst/>
                <a:latin typeface="Inter"/>
              </a:rPr>
              <a:t>基准测试</a:t>
            </a:r>
            <a:br>
              <a:rPr lang="zh-CN" altLang="en-US" dirty="0"/>
            </a:br>
            <a:r>
              <a:rPr lang="en-US" altLang="zh-CN" b="0" i="0" dirty="0" err="1">
                <a:effectLst/>
                <a:latin typeface="Inter"/>
              </a:rPr>
              <a:t>MetaWorld</a:t>
            </a:r>
            <a:r>
              <a:rPr lang="zh-CN" altLang="en-US" b="0" i="0" dirty="0">
                <a:effectLst/>
                <a:latin typeface="Inter"/>
              </a:rPr>
              <a:t>以执行各种操作任务的 </a:t>
            </a:r>
            <a:r>
              <a:rPr lang="en-US" altLang="zh-CN" b="0" i="0" dirty="0">
                <a:effectLst/>
                <a:latin typeface="Inter"/>
              </a:rPr>
              <a:t>Sawyer </a:t>
            </a:r>
            <a:r>
              <a:rPr lang="zh-CN" altLang="en-US" b="0" i="0" dirty="0">
                <a:effectLst/>
                <a:latin typeface="Inter"/>
              </a:rPr>
              <a:t>机器人为特色，广泛用于评估机器人策略的精确性和灵活性。如左图所示，它包含 </a:t>
            </a:r>
            <a:r>
              <a:rPr lang="en-US" altLang="zh-CN" b="0" i="0" dirty="0">
                <a:effectLst/>
                <a:latin typeface="Inter"/>
              </a:rPr>
              <a:t>50 </a:t>
            </a:r>
            <a:r>
              <a:rPr lang="zh-CN" altLang="en-US" b="0" i="0" dirty="0">
                <a:effectLst/>
                <a:latin typeface="Inter"/>
              </a:rPr>
              <a:t>个任务，涉及不同难度级别的丰富操作对象。</a:t>
            </a:r>
            <a:endParaRPr lang="zh-CN" altLang="en-US" dirty="0"/>
          </a:p>
        </p:txBody>
      </p:sp>
      <p:sp>
        <p:nvSpPr>
          <p:cNvPr id="13" name="矩形 12">
            <a:extLst>
              <a:ext uri="{FF2B5EF4-FFF2-40B4-BE49-F238E27FC236}">
                <a16:creationId xmlns:a16="http://schemas.microsoft.com/office/drawing/2014/main" id="{A1546877-5769-4A7D-BA8B-B7D53E21AA27}"/>
              </a:ext>
            </a:extLst>
          </p:cNvPr>
          <p:cNvSpPr/>
          <p:nvPr/>
        </p:nvSpPr>
        <p:spPr>
          <a:xfrm>
            <a:off x="586538" y="4707685"/>
            <a:ext cx="5183031" cy="54274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A4B523D-FB00-43DF-BF3F-348FD691770B}"/>
              </a:ext>
            </a:extLst>
          </p:cNvPr>
          <p:cNvSpPr/>
          <p:nvPr/>
        </p:nvSpPr>
        <p:spPr>
          <a:xfrm>
            <a:off x="6332703" y="5620331"/>
            <a:ext cx="5183031" cy="54274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9C3DC0E-0FA6-415B-864D-4089AF3F588E}"/>
              </a:ext>
            </a:extLst>
          </p:cNvPr>
          <p:cNvSpPr/>
          <p:nvPr/>
        </p:nvSpPr>
        <p:spPr>
          <a:xfrm>
            <a:off x="586538" y="5620332"/>
            <a:ext cx="5183031" cy="54274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8B1913B-79DB-47E6-B70A-275D742F33DD}"/>
              </a:ext>
            </a:extLst>
          </p:cNvPr>
          <p:cNvSpPr/>
          <p:nvPr/>
        </p:nvSpPr>
        <p:spPr>
          <a:xfrm>
            <a:off x="6332703" y="4707685"/>
            <a:ext cx="5183031" cy="54274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B5C8656-DCDF-49AA-AA31-6D932732514A}"/>
              </a:ext>
            </a:extLst>
          </p:cNvPr>
          <p:cNvSpPr txBox="1"/>
          <p:nvPr/>
        </p:nvSpPr>
        <p:spPr>
          <a:xfrm>
            <a:off x="1145137" y="4687285"/>
            <a:ext cx="4065829" cy="646331"/>
          </a:xfrm>
          <a:prstGeom prst="rect">
            <a:avLst/>
          </a:prstGeom>
          <a:noFill/>
        </p:spPr>
        <p:txBody>
          <a:bodyPr wrap="square">
            <a:spAutoFit/>
          </a:bodyPr>
          <a:lstStyle/>
          <a:p>
            <a:pPr algn="ctr"/>
            <a:r>
              <a:rPr lang="en-US" altLang="zh-CN" b="0" i="0" dirty="0">
                <a:solidFill>
                  <a:schemeClr val="accent1">
                    <a:lumMod val="60000"/>
                    <a:lumOff val="40000"/>
                  </a:schemeClr>
                </a:solidFill>
                <a:effectLst/>
                <a:latin typeface="Inter"/>
              </a:rPr>
              <a:t>VPP </a:t>
            </a:r>
            <a:r>
              <a:rPr lang="zh-CN" altLang="en-US" b="0" i="0" dirty="0">
                <a:solidFill>
                  <a:schemeClr val="accent1">
                    <a:lumMod val="60000"/>
                    <a:lumOff val="40000"/>
                  </a:schemeClr>
                </a:solidFill>
                <a:effectLst/>
                <a:latin typeface="Inter"/>
              </a:rPr>
              <a:t>能否通过预测性视觉表征在操作任务中实现更高的成功率？</a:t>
            </a:r>
          </a:p>
        </p:txBody>
      </p:sp>
      <p:sp>
        <p:nvSpPr>
          <p:cNvPr id="20" name="文本框 19">
            <a:extLst>
              <a:ext uri="{FF2B5EF4-FFF2-40B4-BE49-F238E27FC236}">
                <a16:creationId xmlns:a16="http://schemas.microsoft.com/office/drawing/2014/main" id="{3A29CE78-9FE9-4AEE-B7F3-01E0A42B711D}"/>
              </a:ext>
            </a:extLst>
          </p:cNvPr>
          <p:cNvSpPr txBox="1"/>
          <p:nvPr/>
        </p:nvSpPr>
        <p:spPr>
          <a:xfrm>
            <a:off x="7381166" y="4655889"/>
            <a:ext cx="3086100" cy="646331"/>
          </a:xfrm>
          <a:prstGeom prst="rect">
            <a:avLst/>
          </a:prstGeom>
          <a:noFill/>
        </p:spPr>
        <p:txBody>
          <a:bodyPr wrap="square">
            <a:spAutoFit/>
          </a:bodyPr>
          <a:lstStyle/>
          <a:p>
            <a:pPr algn="ctr"/>
            <a:r>
              <a:rPr lang="zh-CN" altLang="en-US" dirty="0">
                <a:solidFill>
                  <a:schemeClr val="accent1">
                    <a:lumMod val="60000"/>
                    <a:lumOff val="40000"/>
                  </a:schemeClr>
                </a:solidFill>
                <a:latin typeface="Inter"/>
              </a:rPr>
              <a:t>视频预训练和互联网操作数据集如何提升 </a:t>
            </a:r>
            <a:r>
              <a:rPr lang="en-US" altLang="zh-CN" dirty="0">
                <a:solidFill>
                  <a:schemeClr val="accent1">
                    <a:lumMod val="60000"/>
                    <a:lumOff val="40000"/>
                  </a:schemeClr>
                </a:solidFill>
                <a:latin typeface="Inter"/>
              </a:rPr>
              <a:t>VPP </a:t>
            </a:r>
            <a:r>
              <a:rPr lang="zh-CN" altLang="en-US" dirty="0">
                <a:solidFill>
                  <a:schemeClr val="accent1">
                    <a:lumMod val="60000"/>
                    <a:lumOff val="40000"/>
                  </a:schemeClr>
                </a:solidFill>
                <a:latin typeface="Inter"/>
              </a:rPr>
              <a:t>的性能</a:t>
            </a:r>
          </a:p>
        </p:txBody>
      </p:sp>
      <p:sp>
        <p:nvSpPr>
          <p:cNvPr id="22" name="文本框 21">
            <a:extLst>
              <a:ext uri="{FF2B5EF4-FFF2-40B4-BE49-F238E27FC236}">
                <a16:creationId xmlns:a16="http://schemas.microsoft.com/office/drawing/2014/main" id="{F3D2FCD1-F7FA-41B8-81E8-6478EB43B9BA}"/>
              </a:ext>
            </a:extLst>
          </p:cNvPr>
          <p:cNvSpPr txBox="1"/>
          <p:nvPr/>
        </p:nvSpPr>
        <p:spPr>
          <a:xfrm>
            <a:off x="879269" y="5707035"/>
            <a:ext cx="4597567" cy="369332"/>
          </a:xfrm>
          <a:prstGeom prst="rect">
            <a:avLst/>
          </a:prstGeom>
          <a:noFill/>
        </p:spPr>
        <p:txBody>
          <a:bodyPr wrap="square">
            <a:spAutoFit/>
          </a:bodyPr>
          <a:lstStyle/>
          <a:p>
            <a:r>
              <a:rPr lang="zh-CN" altLang="en-US" dirty="0">
                <a:solidFill>
                  <a:schemeClr val="accent1">
                    <a:lumMod val="60000"/>
                    <a:lumOff val="40000"/>
                  </a:schemeClr>
                </a:solidFill>
                <a:latin typeface="Inter"/>
              </a:rPr>
              <a:t>预测性表征与以往的视觉表征相比表现如何？</a:t>
            </a:r>
          </a:p>
        </p:txBody>
      </p:sp>
      <p:sp>
        <p:nvSpPr>
          <p:cNvPr id="24" name="文本框 23">
            <a:extLst>
              <a:ext uri="{FF2B5EF4-FFF2-40B4-BE49-F238E27FC236}">
                <a16:creationId xmlns:a16="http://schemas.microsoft.com/office/drawing/2014/main" id="{92C3CAFD-C268-4424-BE52-5EEB5BCE1B6E}"/>
              </a:ext>
            </a:extLst>
          </p:cNvPr>
          <p:cNvSpPr txBox="1"/>
          <p:nvPr/>
        </p:nvSpPr>
        <p:spPr>
          <a:xfrm>
            <a:off x="7139782" y="5568535"/>
            <a:ext cx="3568867" cy="646331"/>
          </a:xfrm>
          <a:prstGeom prst="rect">
            <a:avLst/>
          </a:prstGeom>
          <a:noFill/>
        </p:spPr>
        <p:txBody>
          <a:bodyPr wrap="square">
            <a:spAutoFit/>
          </a:bodyPr>
          <a:lstStyle/>
          <a:p>
            <a:pPr algn="ctr"/>
            <a:r>
              <a:rPr lang="zh-CN" altLang="en-US" b="0" i="0" dirty="0">
                <a:solidFill>
                  <a:schemeClr val="accent1">
                    <a:lumMod val="60000"/>
                    <a:lumOff val="40000"/>
                  </a:schemeClr>
                </a:solidFill>
                <a:effectLst/>
                <a:latin typeface="Inter"/>
              </a:rPr>
              <a:t>视频扩散模型的哪一层提供了最有效的预测性视觉表征？</a:t>
            </a:r>
          </a:p>
        </p:txBody>
      </p:sp>
      <p:cxnSp>
        <p:nvCxnSpPr>
          <p:cNvPr id="29" name="直接箭头连接符 28">
            <a:extLst>
              <a:ext uri="{FF2B5EF4-FFF2-40B4-BE49-F238E27FC236}">
                <a16:creationId xmlns:a16="http://schemas.microsoft.com/office/drawing/2014/main" id="{CB4BD284-DB4D-4332-B06F-C777B67791A2}"/>
              </a:ext>
            </a:extLst>
          </p:cNvPr>
          <p:cNvCxnSpPr>
            <a:cxnSpLocks/>
            <a:stCxn id="6" idx="2"/>
            <a:endCxn id="30" idx="0"/>
          </p:cNvCxnSpPr>
          <p:nvPr/>
        </p:nvCxnSpPr>
        <p:spPr>
          <a:xfrm flipH="1">
            <a:off x="9189593" y="1885687"/>
            <a:ext cx="566446" cy="458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E84890B-50C7-40C3-9ADF-D7C3F3470888}"/>
              </a:ext>
            </a:extLst>
          </p:cNvPr>
          <p:cNvSpPr txBox="1"/>
          <p:nvPr/>
        </p:nvSpPr>
        <p:spPr>
          <a:xfrm>
            <a:off x="6332703" y="2344099"/>
            <a:ext cx="5713780" cy="369332"/>
          </a:xfrm>
          <a:prstGeom prst="rect">
            <a:avLst/>
          </a:prstGeom>
          <a:noFill/>
        </p:spPr>
        <p:txBody>
          <a:bodyPr wrap="square" rtlCol="0">
            <a:spAutoFit/>
          </a:bodyPr>
          <a:lstStyle/>
          <a:p>
            <a:r>
              <a:rPr lang="zh-CN" altLang="en-US" b="0" i="0" dirty="0">
                <a:effectLst/>
                <a:latin typeface="Inter"/>
              </a:rPr>
              <a:t>考虑到数据集的规模和质量各异，采用不同的采样率</a:t>
            </a:r>
            <a:endParaRPr lang="zh-CN" altLang="en-US" dirty="0"/>
          </a:p>
        </p:txBody>
      </p:sp>
      <p:cxnSp>
        <p:nvCxnSpPr>
          <p:cNvPr id="33" name="直接箭头连接符 32">
            <a:extLst>
              <a:ext uri="{FF2B5EF4-FFF2-40B4-BE49-F238E27FC236}">
                <a16:creationId xmlns:a16="http://schemas.microsoft.com/office/drawing/2014/main" id="{F50E19F4-CA4C-49E7-9B55-FE7EC3F3335C}"/>
              </a:ext>
            </a:extLst>
          </p:cNvPr>
          <p:cNvCxnSpPr>
            <a:stCxn id="10" idx="3"/>
            <a:endCxn id="30" idx="1"/>
          </p:cNvCxnSpPr>
          <p:nvPr/>
        </p:nvCxnSpPr>
        <p:spPr>
          <a:xfrm flipV="1">
            <a:off x="5620035" y="2528765"/>
            <a:ext cx="712668" cy="649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箭头: 下 33">
            <a:extLst>
              <a:ext uri="{FF2B5EF4-FFF2-40B4-BE49-F238E27FC236}">
                <a16:creationId xmlns:a16="http://schemas.microsoft.com/office/drawing/2014/main" id="{11694B45-09FF-4C4F-882C-EA2769020FCB}"/>
              </a:ext>
            </a:extLst>
          </p:cNvPr>
          <p:cNvSpPr/>
          <p:nvPr/>
        </p:nvSpPr>
        <p:spPr>
          <a:xfrm rot="12559303">
            <a:off x="5942733" y="3581524"/>
            <a:ext cx="251507" cy="63128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ABBA3F1-AAA9-433F-8F8E-42B836559541}"/>
              </a:ext>
            </a:extLst>
          </p:cNvPr>
          <p:cNvSpPr txBox="1"/>
          <p:nvPr/>
        </p:nvSpPr>
        <p:spPr>
          <a:xfrm>
            <a:off x="6096000" y="3827849"/>
            <a:ext cx="5135276" cy="369332"/>
          </a:xfrm>
          <a:prstGeom prst="rect">
            <a:avLst/>
          </a:prstGeom>
          <a:noFill/>
        </p:spPr>
        <p:txBody>
          <a:bodyPr wrap="square">
            <a:spAutoFit/>
          </a:bodyPr>
          <a:lstStyle/>
          <a:p>
            <a:r>
              <a:rPr lang="zh-CN" altLang="en-US" b="0" i="0" dirty="0">
                <a:effectLst/>
                <a:highlight>
                  <a:srgbClr val="FFFF00"/>
                </a:highlight>
                <a:latin typeface="Inter"/>
              </a:rPr>
              <a:t>在 </a:t>
            </a:r>
            <a:r>
              <a:rPr lang="en-US" altLang="zh-CN" b="0" i="0" dirty="0">
                <a:effectLst/>
                <a:highlight>
                  <a:srgbClr val="FFFF00"/>
                </a:highlight>
                <a:latin typeface="Inter"/>
              </a:rPr>
              <a:t>8 </a:t>
            </a:r>
            <a:r>
              <a:rPr lang="zh-CN" altLang="en-US" b="0" i="0" dirty="0">
                <a:effectLst/>
                <a:highlight>
                  <a:srgbClr val="FFFF00"/>
                </a:highlight>
                <a:latin typeface="Inter"/>
              </a:rPr>
              <a:t>块 </a:t>
            </a:r>
            <a:r>
              <a:rPr lang="en-US" altLang="zh-CN" b="0" i="0" dirty="0">
                <a:effectLst/>
                <a:highlight>
                  <a:srgbClr val="FFFF00"/>
                </a:highlight>
                <a:latin typeface="Inter"/>
              </a:rPr>
              <a:t>NVIDIA A100 GPU </a:t>
            </a:r>
            <a:r>
              <a:rPr lang="zh-CN" altLang="en-US" b="0" i="0" dirty="0">
                <a:effectLst/>
                <a:highlight>
                  <a:srgbClr val="FFFF00"/>
                </a:highlight>
                <a:latin typeface="Inter"/>
              </a:rPr>
              <a:t>上对视频模型微调 </a:t>
            </a:r>
            <a:r>
              <a:rPr lang="en-US" altLang="zh-CN" b="0" i="0" dirty="0">
                <a:effectLst/>
                <a:highlight>
                  <a:srgbClr val="FFFF00"/>
                </a:highlight>
                <a:latin typeface="Inter"/>
              </a:rPr>
              <a:t>2-3 </a:t>
            </a:r>
            <a:r>
              <a:rPr lang="zh-CN" altLang="en-US" b="0" i="0" dirty="0">
                <a:effectLst/>
                <a:highlight>
                  <a:srgbClr val="FFFF00"/>
                </a:highlight>
                <a:latin typeface="Inter"/>
              </a:rPr>
              <a:t>天</a:t>
            </a:r>
            <a:endParaRPr lang="zh-CN" altLang="en-US" dirty="0">
              <a:highlight>
                <a:srgbClr val="FFFF00"/>
              </a:highlight>
            </a:endParaRPr>
          </a:p>
        </p:txBody>
      </p:sp>
      <p:sp>
        <p:nvSpPr>
          <p:cNvPr id="38" name="文本框 37">
            <a:extLst>
              <a:ext uri="{FF2B5EF4-FFF2-40B4-BE49-F238E27FC236}">
                <a16:creationId xmlns:a16="http://schemas.microsoft.com/office/drawing/2014/main" id="{3031EF4C-0927-404D-8F8C-864ACA92D092}"/>
              </a:ext>
            </a:extLst>
          </p:cNvPr>
          <p:cNvSpPr txBox="1"/>
          <p:nvPr/>
        </p:nvSpPr>
        <p:spPr>
          <a:xfrm>
            <a:off x="5541628" y="4175512"/>
            <a:ext cx="2571543" cy="369332"/>
          </a:xfrm>
          <a:prstGeom prst="rect">
            <a:avLst/>
          </a:prstGeom>
          <a:noFill/>
        </p:spPr>
        <p:txBody>
          <a:bodyPr wrap="square">
            <a:spAutoFit/>
          </a:bodyPr>
          <a:lstStyle/>
          <a:p>
            <a:r>
              <a:rPr lang="zh-CN" altLang="en-US" sz="1800" b="1" i="0" dirty="0">
                <a:solidFill>
                  <a:srgbClr val="000000"/>
                </a:solidFill>
                <a:effectLst/>
                <a:latin typeface="Inter"/>
              </a:rPr>
              <a:t>视频扩散模型（</a:t>
            </a:r>
            <a:r>
              <a:rPr lang="en-US" altLang="zh-CN" sz="1800" b="1" i="0" dirty="0">
                <a:solidFill>
                  <a:srgbClr val="000000"/>
                </a:solidFill>
                <a:effectLst/>
                <a:latin typeface="Inter"/>
              </a:rPr>
              <a:t>VDMs</a:t>
            </a:r>
            <a:r>
              <a:rPr lang="zh-CN" altLang="en-US" sz="1800" b="1" i="0" dirty="0">
                <a:solidFill>
                  <a:srgbClr val="000000"/>
                </a:solidFill>
                <a:effectLst/>
                <a:latin typeface="Inter"/>
              </a:rPr>
              <a:t>）</a:t>
            </a:r>
            <a:endParaRPr lang="zh-CN" altLang="en-US" dirty="0"/>
          </a:p>
        </p:txBody>
      </p:sp>
      <p:sp>
        <p:nvSpPr>
          <p:cNvPr id="41" name="箭头: 下 40">
            <a:extLst>
              <a:ext uri="{FF2B5EF4-FFF2-40B4-BE49-F238E27FC236}">
                <a16:creationId xmlns:a16="http://schemas.microsoft.com/office/drawing/2014/main" id="{059BDC40-57E8-434D-A13E-4A9BF9973A66}"/>
              </a:ext>
            </a:extLst>
          </p:cNvPr>
          <p:cNvSpPr/>
          <p:nvPr/>
        </p:nvSpPr>
        <p:spPr>
          <a:xfrm rot="3528694">
            <a:off x="8798463" y="2548966"/>
            <a:ext cx="251507" cy="63128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19EBDC82-D193-4C15-A748-CC9AB8620B42}"/>
              </a:ext>
            </a:extLst>
          </p:cNvPr>
          <p:cNvSpPr txBox="1"/>
          <p:nvPr/>
        </p:nvSpPr>
        <p:spPr>
          <a:xfrm>
            <a:off x="6154897" y="3052282"/>
            <a:ext cx="4458044" cy="584775"/>
          </a:xfrm>
          <a:prstGeom prst="rect">
            <a:avLst/>
          </a:prstGeom>
          <a:noFill/>
        </p:spPr>
        <p:txBody>
          <a:bodyPr wrap="square">
            <a:spAutoFit/>
          </a:bodyPr>
          <a:lstStyle/>
          <a:p>
            <a:pPr algn="ctr"/>
            <a:r>
              <a:rPr lang="zh-CN" altLang="en-US" sz="1600" b="0" i="0" dirty="0">
                <a:effectLst/>
                <a:highlight>
                  <a:srgbClr val="00FFFF"/>
                </a:highlight>
                <a:latin typeface="Inter"/>
              </a:rPr>
              <a:t>使用 </a:t>
            </a:r>
            <a:r>
              <a:rPr lang="en-US" altLang="zh-CN" sz="1600" b="0" i="0" dirty="0">
                <a:effectLst/>
                <a:highlight>
                  <a:srgbClr val="00FFFF"/>
                </a:highlight>
                <a:latin typeface="Inter"/>
              </a:rPr>
              <a:t>CALVIN </a:t>
            </a:r>
            <a:r>
              <a:rPr lang="zh-CN" altLang="en-US" sz="1600" b="0" i="0" dirty="0">
                <a:effectLst/>
                <a:highlight>
                  <a:srgbClr val="00FFFF"/>
                </a:highlight>
                <a:latin typeface="Inter"/>
              </a:rPr>
              <a:t>或 </a:t>
            </a:r>
            <a:r>
              <a:rPr lang="en-US" altLang="zh-CN" sz="1600" b="0" i="0" dirty="0" err="1">
                <a:effectLst/>
                <a:highlight>
                  <a:srgbClr val="00FFFF"/>
                </a:highlight>
                <a:latin typeface="Inter"/>
              </a:rPr>
              <a:t>MetaWorld</a:t>
            </a:r>
            <a:r>
              <a:rPr lang="en-US" altLang="zh-CN" sz="1600" b="0" i="0" dirty="0">
                <a:effectLst/>
                <a:highlight>
                  <a:srgbClr val="00FFFF"/>
                </a:highlight>
                <a:latin typeface="Inter"/>
              </a:rPr>
              <a:t> </a:t>
            </a:r>
            <a:r>
              <a:rPr lang="zh-CN" altLang="en-US" sz="1600" b="0" i="0" dirty="0">
                <a:effectLst/>
                <a:highlight>
                  <a:srgbClr val="00FFFF"/>
                </a:highlight>
                <a:latin typeface="Inter"/>
              </a:rPr>
              <a:t>数据集训练通用策略，在 </a:t>
            </a:r>
            <a:r>
              <a:rPr lang="en-US" altLang="zh-CN" sz="1600" b="0" i="0" dirty="0">
                <a:effectLst/>
                <a:highlight>
                  <a:srgbClr val="00FFFF"/>
                </a:highlight>
                <a:latin typeface="Inter"/>
              </a:rPr>
              <a:t>4 </a:t>
            </a:r>
            <a:r>
              <a:rPr lang="zh-CN" altLang="en-US" sz="1600" b="0" i="0" dirty="0">
                <a:effectLst/>
                <a:highlight>
                  <a:srgbClr val="00FFFF"/>
                </a:highlight>
                <a:latin typeface="Inter"/>
              </a:rPr>
              <a:t>块 </a:t>
            </a:r>
            <a:r>
              <a:rPr lang="en-US" altLang="zh-CN" sz="1600" b="0" i="0" dirty="0">
                <a:effectLst/>
                <a:highlight>
                  <a:srgbClr val="00FFFF"/>
                </a:highlight>
                <a:latin typeface="Inter"/>
              </a:rPr>
              <a:t>NVIDIA A100 GPU </a:t>
            </a:r>
            <a:r>
              <a:rPr lang="zh-CN" altLang="en-US" sz="1600" b="0" i="0" dirty="0">
                <a:effectLst/>
                <a:highlight>
                  <a:srgbClr val="00FFFF"/>
                </a:highlight>
                <a:latin typeface="Inter"/>
              </a:rPr>
              <a:t>上大约需要 </a:t>
            </a:r>
            <a:r>
              <a:rPr lang="en-US" altLang="zh-CN" sz="1600" b="0" i="0" dirty="0">
                <a:effectLst/>
                <a:highlight>
                  <a:srgbClr val="00FFFF"/>
                </a:highlight>
                <a:latin typeface="Inter"/>
              </a:rPr>
              <a:t>6-12 </a:t>
            </a:r>
            <a:r>
              <a:rPr lang="zh-CN" altLang="en-US" sz="1600" b="0" i="0" dirty="0">
                <a:effectLst/>
                <a:highlight>
                  <a:srgbClr val="00FFFF"/>
                </a:highlight>
                <a:latin typeface="Inter"/>
              </a:rPr>
              <a:t>小时</a:t>
            </a:r>
            <a:endParaRPr lang="zh-CN" altLang="en-US" sz="1600" dirty="0">
              <a:highlight>
                <a:srgbClr val="00FFFF"/>
              </a:highlight>
            </a:endParaRPr>
          </a:p>
        </p:txBody>
      </p:sp>
    </p:spTree>
    <p:extLst>
      <p:ext uri="{BB962C8B-B14F-4D97-AF65-F5344CB8AC3E}">
        <p14:creationId xmlns:p14="http://schemas.microsoft.com/office/powerpoint/2010/main" val="30644681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382218" y="696960"/>
            <a:ext cx="3629564" cy="456129"/>
          </a:xfrm>
        </p:spPr>
        <p:txBody>
          <a:bodyPr/>
          <a:lstStyle/>
          <a:p>
            <a:pPr algn="l"/>
            <a:r>
              <a:rPr lang="zh-CN" altLang="en-US" dirty="0">
                <a:latin typeface="DeepSeek-CJK-patch"/>
              </a:rPr>
              <a:t>实验设置</a:t>
            </a:r>
          </a:p>
        </p:txBody>
      </p:sp>
      <p:pic>
        <p:nvPicPr>
          <p:cNvPr id="6" name="图片 5">
            <a:extLst>
              <a:ext uri="{FF2B5EF4-FFF2-40B4-BE49-F238E27FC236}">
                <a16:creationId xmlns:a16="http://schemas.microsoft.com/office/drawing/2014/main" id="{2F10047D-4A24-45A3-BBC0-B52050EDB347}"/>
              </a:ext>
            </a:extLst>
          </p:cNvPr>
          <p:cNvPicPr>
            <a:picLocks noChangeAspect="1"/>
          </p:cNvPicPr>
          <p:nvPr/>
        </p:nvPicPr>
        <p:blipFill>
          <a:blip r:embed="rId5"/>
          <a:stretch>
            <a:fillRect/>
          </a:stretch>
        </p:blipFill>
        <p:spPr>
          <a:xfrm>
            <a:off x="2931979" y="527337"/>
            <a:ext cx="8713347" cy="2039437"/>
          </a:xfrm>
          <a:prstGeom prst="rect">
            <a:avLst/>
          </a:prstGeom>
        </p:spPr>
      </p:pic>
      <p:sp>
        <p:nvSpPr>
          <p:cNvPr id="8" name="文本框 7">
            <a:extLst>
              <a:ext uri="{FF2B5EF4-FFF2-40B4-BE49-F238E27FC236}">
                <a16:creationId xmlns:a16="http://schemas.microsoft.com/office/drawing/2014/main" id="{531BB16C-96A8-4CF4-9A13-1DF381A92003}"/>
              </a:ext>
            </a:extLst>
          </p:cNvPr>
          <p:cNvSpPr txBox="1"/>
          <p:nvPr/>
        </p:nvSpPr>
        <p:spPr>
          <a:xfrm>
            <a:off x="647455" y="1829309"/>
            <a:ext cx="2213733" cy="369332"/>
          </a:xfrm>
          <a:prstGeom prst="rect">
            <a:avLst/>
          </a:prstGeom>
          <a:noFill/>
        </p:spPr>
        <p:txBody>
          <a:bodyPr wrap="square">
            <a:spAutoFit/>
          </a:bodyPr>
          <a:lstStyle/>
          <a:p>
            <a:r>
              <a:rPr lang="zh-CN" altLang="en-US" b="1" i="0" dirty="0">
                <a:solidFill>
                  <a:srgbClr val="000000"/>
                </a:solidFill>
                <a:effectLst/>
                <a:latin typeface="Inter"/>
              </a:rPr>
              <a:t>预测表征的可视化</a:t>
            </a:r>
            <a:endParaRPr lang="zh-CN" altLang="en-US" dirty="0"/>
          </a:p>
        </p:txBody>
      </p:sp>
      <p:sp>
        <p:nvSpPr>
          <p:cNvPr id="10" name="文本框 9">
            <a:extLst>
              <a:ext uri="{FF2B5EF4-FFF2-40B4-BE49-F238E27FC236}">
                <a16:creationId xmlns:a16="http://schemas.microsoft.com/office/drawing/2014/main" id="{EA2A597B-7395-451B-B575-03EB77778E98}"/>
              </a:ext>
            </a:extLst>
          </p:cNvPr>
          <p:cNvSpPr txBox="1"/>
          <p:nvPr/>
        </p:nvSpPr>
        <p:spPr>
          <a:xfrm>
            <a:off x="647455" y="2198641"/>
            <a:ext cx="2349417" cy="3970318"/>
          </a:xfrm>
          <a:prstGeom prst="rect">
            <a:avLst/>
          </a:prstGeom>
          <a:noFill/>
        </p:spPr>
        <p:txBody>
          <a:bodyPr wrap="square">
            <a:spAutoFit/>
          </a:bodyPr>
          <a:lstStyle/>
          <a:p>
            <a:r>
              <a:rPr lang="zh-CN" altLang="en-US" b="0" i="0" dirty="0">
                <a:effectLst/>
                <a:latin typeface="Inter"/>
              </a:rPr>
              <a:t>         由于我们将视频预测模型用作视觉编码器，并通过单次前向传播获取预测表征，我们对这些表征的质量感到好奇。在右图 ，我们可视化了真实未来、单步预测和 </a:t>
            </a:r>
            <a:r>
              <a:rPr lang="en-US" altLang="zh-CN" b="0" i="0" dirty="0">
                <a:effectLst/>
                <a:latin typeface="Inter"/>
              </a:rPr>
              <a:t>30 </a:t>
            </a:r>
            <a:r>
              <a:rPr lang="zh-CN" altLang="en-US" b="0" i="0" dirty="0">
                <a:effectLst/>
                <a:latin typeface="Inter"/>
              </a:rPr>
              <a:t>步去噪预测。我们可以观察到，单步表示已经传达了有价值的信息，如物体和机器人手臂的运动，有效支持了下游的动作学习。</a:t>
            </a:r>
            <a:endParaRPr lang="zh-CN" altLang="en-US" dirty="0"/>
          </a:p>
        </p:txBody>
      </p:sp>
      <p:graphicFrame>
        <p:nvGraphicFramePr>
          <p:cNvPr id="14" name="图示 13">
            <a:extLst>
              <a:ext uri="{FF2B5EF4-FFF2-40B4-BE49-F238E27FC236}">
                <a16:creationId xmlns:a16="http://schemas.microsoft.com/office/drawing/2014/main" id="{A960CA58-9E3F-4758-BAE3-E8486055B794}"/>
              </a:ext>
            </a:extLst>
          </p:cNvPr>
          <p:cNvGraphicFramePr/>
          <p:nvPr>
            <p:extLst>
              <p:ext uri="{D42A27DB-BD31-4B8C-83A1-F6EECF244321}">
                <p14:modId xmlns:p14="http://schemas.microsoft.com/office/powerpoint/2010/main" val="2219904033"/>
              </p:ext>
            </p:extLst>
          </p:nvPr>
        </p:nvGraphicFramePr>
        <p:xfrm>
          <a:off x="3197000" y="2513734"/>
          <a:ext cx="2720053" cy="359209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5" name="rt_1_teaser_animation_new_comp">
            <a:hlinkClick r:id="" action="ppaction://media"/>
            <a:extLst>
              <a:ext uri="{FF2B5EF4-FFF2-40B4-BE49-F238E27FC236}">
                <a16:creationId xmlns:a16="http://schemas.microsoft.com/office/drawing/2014/main" id="{7353F840-C1C4-4470-92C5-F42F5E3698D8}"/>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274948" y="2553157"/>
            <a:ext cx="5442243" cy="1511498"/>
          </a:xfrm>
          <a:prstGeom prst="rect">
            <a:avLst/>
          </a:prstGeom>
        </p:spPr>
      </p:pic>
      <p:pic>
        <p:nvPicPr>
          <p:cNvPr id="17" name="图片 16">
            <a:extLst>
              <a:ext uri="{FF2B5EF4-FFF2-40B4-BE49-F238E27FC236}">
                <a16:creationId xmlns:a16="http://schemas.microsoft.com/office/drawing/2014/main" id="{530EE38E-D824-465C-9ECA-07AF0BCD0D92}"/>
              </a:ext>
            </a:extLst>
          </p:cNvPr>
          <p:cNvPicPr>
            <a:picLocks noChangeAspect="1"/>
          </p:cNvPicPr>
          <p:nvPr/>
        </p:nvPicPr>
        <p:blipFill rotWithShape="1">
          <a:blip r:embed="rId12"/>
          <a:srcRect l="1781"/>
          <a:stretch/>
        </p:blipFill>
        <p:spPr>
          <a:xfrm>
            <a:off x="6943541" y="3948413"/>
            <a:ext cx="4105951" cy="230979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0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www.2ppt.com">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vgjorn4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3801</Words>
  <Application>Microsoft Office PowerPoint</Application>
  <PresentationFormat>宽屏</PresentationFormat>
  <Paragraphs>193</Paragraphs>
  <Slides>14</Slides>
  <Notes>13</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14</vt:i4>
      </vt:variant>
    </vt:vector>
  </HeadingPairs>
  <TitlesOfParts>
    <vt:vector size="26" baseType="lpstr">
      <vt:lpstr>-apple-system</vt:lpstr>
      <vt:lpstr>DeepSeek-CJK-patch</vt:lpstr>
      <vt:lpstr>inherit</vt:lpstr>
      <vt:lpstr>Inter</vt:lpstr>
      <vt:lpstr>KaTeX_Main</vt:lpstr>
      <vt:lpstr>KaTeX_Math</vt:lpstr>
      <vt:lpstr>PingFang SC</vt:lpstr>
      <vt:lpstr>微软雅黑</vt:lpstr>
      <vt:lpstr>Arial</vt:lpstr>
      <vt:lpstr>Calibri</vt:lpstr>
      <vt:lpstr>www.2ppt.com</vt:lpstr>
      <vt:lpstr>自定义设计方案</vt:lpstr>
      <vt:lpstr>PowerPoint 演示文稿</vt:lpstr>
      <vt:lpstr>背景与问题</vt:lpstr>
      <vt:lpstr>背景与问题</vt:lpstr>
      <vt:lpstr>核心方法 </vt:lpstr>
      <vt:lpstr>相关工作 </vt:lpstr>
      <vt:lpstr>阶段一：视频预测模型  </vt:lpstr>
      <vt:lpstr>阶段二：动作学习</vt:lpstr>
      <vt:lpstr>实验设置</vt:lpstr>
      <vt:lpstr>实验设置</vt:lpstr>
      <vt:lpstr>实验结果</vt:lpstr>
      <vt:lpstr>消融研究</vt:lpstr>
      <vt:lpstr>真实世界应用</vt:lpstr>
      <vt:lpstr>讨论与结论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subject>www.2ppt.com-爱PPT提供资源下载</dc:subject>
  <dc:creator/>
  <dc:description>www.2ppt.com-爱PPT提供资源下载</dc:description>
  <cp:lastModifiedBy/>
  <cp:revision>1</cp:revision>
  <dcterms:created xsi:type="dcterms:W3CDTF">2021-05-12T03:31:00Z</dcterms:created>
  <dcterms:modified xsi:type="dcterms:W3CDTF">2025-05-19T09:28:58Z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912EDF5CCF3E4C73A0B145EC1E7B748B</vt:lpwstr>
  </property>
  <property fmtid="{D5CDD505-2E9C-101B-9397-08002B2CF9AE}" pid="3" name="KSOProductBuildVer">
    <vt:lpwstr>2052-11.1.0.11365</vt:lpwstr>
  </property>
  <property fmtid="{A09F084E-AD41-489F-8076-AA5BE3082BCA}" pid="100">
    <vt:ui4>5</vt:ui4>
  </property>
  <property fmtid="{64440492-4C8B-11D1-8B70-080036B11A03}" pid="11">
    <vt:lpwstr>www.2ppt.com-爱PPT提供资源下载</vt:lpwstr>
  </property>
</Properties>
</file>